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61" r:id="rId3"/>
    <p:sldId id="262" r:id="rId4"/>
    <p:sldId id="263" r:id="rId5"/>
    <p:sldId id="264" r:id="rId6"/>
    <p:sldId id="259" r:id="rId7"/>
    <p:sldId id="257" r:id="rId8"/>
    <p:sldId id="265" r:id="rId9"/>
    <p:sldId id="267" r:id="rId10"/>
    <p:sldId id="268" r:id="rId11"/>
    <p:sldId id="269" r:id="rId12"/>
    <p:sldId id="258" r:id="rId13"/>
    <p:sldId id="266" r:id="rId14"/>
    <p:sldId id="270" r:id="rId15"/>
    <p:sldId id="271" r:id="rId16"/>
    <p:sldId id="272" r:id="rId17"/>
    <p:sldId id="273" r:id="rId18"/>
    <p:sldId id="274"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50" d="100"/>
          <a:sy n="50" d="100"/>
        </p:scale>
        <p:origin x="-108" y="-54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16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30C5DA5-6E8A-4672-9D14-9DD2673AB44E}" type="datetimeFigureOut">
              <a:rPr lang="en-GB" smtClean="0"/>
              <a:pPr/>
              <a:t>19/10/2011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3EABAC-45E7-4D63-A488-D6CA53627839}"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DC3EABAC-45E7-4D63-A488-D6CA53627839}" type="slidenum">
              <a:rPr lang="en-GB" smtClean="0"/>
              <a:pPr/>
              <a:t>10</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GB" dirty="0" smtClean="0"/>
              <a:t>Endowment</a:t>
            </a:r>
            <a:r>
              <a:rPr lang="en-GB" baseline="0" dirty="0" smtClean="0"/>
              <a:t> effect: link back to path dependence</a:t>
            </a:r>
          </a:p>
          <a:p>
            <a:pPr marL="228600" indent="-228600">
              <a:buAutoNum type="arabicPeriod"/>
            </a:pPr>
            <a:r>
              <a:rPr lang="en-GB" baseline="0" dirty="0" smtClean="0"/>
              <a:t>Loss aversion: implications for the choice of reference point</a:t>
            </a:r>
          </a:p>
        </p:txBody>
      </p:sp>
      <p:sp>
        <p:nvSpPr>
          <p:cNvPr id="4" name="Slide Number Placeholder 3"/>
          <p:cNvSpPr>
            <a:spLocks noGrp="1"/>
          </p:cNvSpPr>
          <p:nvPr>
            <p:ph type="sldNum" sz="quarter" idx="10"/>
          </p:nvPr>
        </p:nvSpPr>
        <p:spPr/>
        <p:txBody>
          <a:bodyPr/>
          <a:lstStyle/>
          <a:p>
            <a:fld id="{DC3EABAC-45E7-4D63-A488-D6CA53627839}" type="slidenum">
              <a:rPr lang="en-GB" smtClean="0"/>
              <a:pPr/>
              <a:t>17</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A42D6CB-E0D5-41D9-8AA0-9A52F389C1C4}" type="datetimeFigureOut">
              <a:rPr lang="en-GB" smtClean="0"/>
              <a:pPr/>
              <a:t>19/10/2011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D24F659-4B45-4A81-AE6A-E0F3D3F4770E}"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A42D6CB-E0D5-41D9-8AA0-9A52F389C1C4}" type="datetimeFigureOut">
              <a:rPr lang="en-GB" smtClean="0"/>
              <a:pPr/>
              <a:t>19/10/2011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D24F659-4B45-4A81-AE6A-E0F3D3F4770E}"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A42D6CB-E0D5-41D9-8AA0-9A52F389C1C4}" type="datetimeFigureOut">
              <a:rPr lang="en-GB" smtClean="0"/>
              <a:pPr/>
              <a:t>19/10/2011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D24F659-4B45-4A81-AE6A-E0F3D3F4770E}"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A42D6CB-E0D5-41D9-8AA0-9A52F389C1C4}" type="datetimeFigureOut">
              <a:rPr lang="en-GB" smtClean="0"/>
              <a:pPr/>
              <a:t>19/10/2011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D24F659-4B45-4A81-AE6A-E0F3D3F4770E}"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42D6CB-E0D5-41D9-8AA0-9A52F389C1C4}" type="datetimeFigureOut">
              <a:rPr lang="en-GB" smtClean="0"/>
              <a:pPr/>
              <a:t>19/10/2011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D24F659-4B45-4A81-AE6A-E0F3D3F4770E}"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A42D6CB-E0D5-41D9-8AA0-9A52F389C1C4}" type="datetimeFigureOut">
              <a:rPr lang="en-GB" smtClean="0"/>
              <a:pPr/>
              <a:t>19/10/2011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D24F659-4B45-4A81-AE6A-E0F3D3F4770E}"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A42D6CB-E0D5-41D9-8AA0-9A52F389C1C4}" type="datetimeFigureOut">
              <a:rPr lang="en-GB" smtClean="0"/>
              <a:pPr/>
              <a:t>19/10/2011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D24F659-4B45-4A81-AE6A-E0F3D3F4770E}"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A42D6CB-E0D5-41D9-8AA0-9A52F389C1C4}" type="datetimeFigureOut">
              <a:rPr lang="en-GB" smtClean="0"/>
              <a:pPr/>
              <a:t>19/10/2011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D24F659-4B45-4A81-AE6A-E0F3D3F4770E}"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42D6CB-E0D5-41D9-8AA0-9A52F389C1C4}" type="datetimeFigureOut">
              <a:rPr lang="en-GB" smtClean="0"/>
              <a:pPr/>
              <a:t>19/10/2011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D24F659-4B45-4A81-AE6A-E0F3D3F4770E}"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42D6CB-E0D5-41D9-8AA0-9A52F389C1C4}" type="datetimeFigureOut">
              <a:rPr lang="en-GB" smtClean="0"/>
              <a:pPr/>
              <a:t>19/10/2011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D24F659-4B45-4A81-AE6A-E0F3D3F4770E}"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42D6CB-E0D5-41D9-8AA0-9A52F389C1C4}" type="datetimeFigureOut">
              <a:rPr lang="en-GB" smtClean="0"/>
              <a:pPr/>
              <a:t>19/10/2011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D24F659-4B45-4A81-AE6A-E0F3D3F4770E}"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42D6CB-E0D5-41D9-8AA0-9A52F389C1C4}" type="datetimeFigureOut">
              <a:rPr lang="en-GB" smtClean="0"/>
              <a:pPr/>
              <a:t>19/10/2011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24F659-4B45-4A81-AE6A-E0F3D3F4770E}"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audio" Target="../media/audio10.wav"/><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11.wav"/></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12.wav"/></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13.wav"/></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14.wav"/></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15.wav"/></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16.wav"/></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audio" Target="../media/audio17.wav"/><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audio18.wav"/></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3.wav"/><Relationship Id="rId1" Type="http://schemas.openxmlformats.org/officeDocument/2006/relationships/vmlDrawing" Target="../drawings/vmlDrawing1.vml"/><Relationship Id="rId5" Type="http://schemas.openxmlformats.org/officeDocument/2006/relationships/image" Target="../media/image1.png"/><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4.wav"/></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5.wav"/></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6.wav"/></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4.xml"/><Relationship Id="rId1"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8.wav"/></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smtClean="0"/>
              <a:t>BSM906</a:t>
            </a:r>
            <a:br>
              <a:rPr lang="en-GB" dirty="0" smtClean="0"/>
            </a:br>
            <a:r>
              <a:rPr lang="en-GB" dirty="0" smtClean="0"/>
              <a:t>Economic Environment of Business</a:t>
            </a:r>
            <a:endParaRPr lang="en-GB" dirty="0"/>
          </a:p>
        </p:txBody>
      </p:sp>
      <p:sp>
        <p:nvSpPr>
          <p:cNvPr id="3" name="Subtitle 2"/>
          <p:cNvSpPr>
            <a:spLocks noGrp="1"/>
          </p:cNvSpPr>
          <p:nvPr>
            <p:ph type="subTitle" idx="1"/>
          </p:nvPr>
        </p:nvSpPr>
        <p:spPr/>
        <p:txBody>
          <a:bodyPr>
            <a:normAutofit fontScale="70000" lnSpcReduction="20000"/>
          </a:bodyPr>
          <a:lstStyle/>
          <a:p>
            <a:r>
              <a:rPr lang="en-GB" dirty="0" smtClean="0"/>
              <a:t>Lecture 1</a:t>
            </a:r>
          </a:p>
          <a:p>
            <a:r>
              <a:rPr lang="en-GB" dirty="0" smtClean="0"/>
              <a:t>Strategic decision-making under uncertainty</a:t>
            </a:r>
          </a:p>
          <a:p>
            <a:endParaRPr lang="en-GB" dirty="0" smtClean="0"/>
          </a:p>
          <a:p>
            <a:r>
              <a:rPr lang="en-GB" dirty="0" smtClean="0"/>
              <a:t>Dr </a:t>
            </a:r>
            <a:r>
              <a:rPr lang="en-GB" dirty="0" err="1" smtClean="0"/>
              <a:t>Sumon</a:t>
            </a:r>
            <a:r>
              <a:rPr lang="en-GB" dirty="0" smtClean="0"/>
              <a:t> </a:t>
            </a:r>
            <a:r>
              <a:rPr lang="en-GB" dirty="0" err="1" smtClean="0"/>
              <a:t>Bhaumik</a:t>
            </a:r>
            <a:endParaRPr lang="en-GB" dirty="0" smtClean="0"/>
          </a:p>
          <a:p>
            <a:r>
              <a:rPr lang="en-GB" sz="2100" dirty="0" smtClean="0"/>
              <a:t>http://www.sumonbhaumik.net</a:t>
            </a:r>
          </a:p>
          <a:p>
            <a:endParaRPr lang="en-GB" dirty="0"/>
          </a:p>
        </p:txBody>
      </p:sp>
      <p:pic>
        <p:nvPicPr>
          <p:cNvPr id="5" name="~PP300.WAV">
            <a:hlinkClick r:id="" action="ppaction://media"/>
          </p:cNvPr>
          <p:cNvPicPr>
            <a:picLocks noRot="1" noChangeAspect="1"/>
          </p:cNvPicPr>
          <p:nvPr>
            <a:wavAudioFile r:embed="rId1" name="~PP300.WAV"/>
          </p:nvPr>
        </p:nvPicPr>
        <p:blipFill>
          <a:blip r:embed="rId3" cstate="print"/>
          <a:stretch>
            <a:fillRect/>
          </a:stretch>
        </p:blipFill>
        <p:spPr>
          <a:xfrm>
            <a:off x="8639175" y="6353175"/>
            <a:ext cx="304800" cy="304800"/>
          </a:xfrm>
          <a:prstGeom prst="rect">
            <a:avLst/>
          </a:prstGeom>
        </p:spPr>
      </p:pic>
    </p:spTree>
  </p:cSld>
  <p:clrMapOvr>
    <a:masterClrMapping/>
  </p:clrMapOvr>
  <p:transition advTm="91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3200" dirty="0" smtClean="0"/>
              <a:t>Real options</a:t>
            </a:r>
            <a:br>
              <a:rPr lang="en-GB" sz="3200" dirty="0" smtClean="0"/>
            </a:br>
            <a:r>
              <a:rPr lang="en-GB" sz="3200" dirty="0" smtClean="0"/>
              <a:t>Strategic dimensions – examples</a:t>
            </a:r>
            <a:endParaRPr lang="en-GB" sz="3200" dirty="0"/>
          </a:p>
        </p:txBody>
      </p:sp>
      <p:graphicFrame>
        <p:nvGraphicFramePr>
          <p:cNvPr id="4" name="Content Placeholder 3"/>
          <p:cNvGraphicFramePr>
            <a:graphicFrameLocks noGrp="1"/>
          </p:cNvGraphicFramePr>
          <p:nvPr>
            <p:ph idx="1"/>
          </p:nvPr>
        </p:nvGraphicFramePr>
        <p:xfrm>
          <a:off x="457200" y="1600200"/>
          <a:ext cx="8291264" cy="4417328"/>
        </p:xfrm>
        <a:graphic>
          <a:graphicData uri="http://schemas.openxmlformats.org/drawingml/2006/table">
            <a:tbl>
              <a:tblPr firstRow="1" bandRow="1">
                <a:tableStyleId>{5C22544A-7EE6-4342-B048-85BDC9FD1C3A}</a:tableStyleId>
              </a:tblPr>
              <a:tblGrid>
                <a:gridCol w="1568900"/>
                <a:gridCol w="1510202"/>
                <a:gridCol w="1841258"/>
                <a:gridCol w="3370904"/>
              </a:tblGrid>
              <a:tr h="370840">
                <a:tc rowSpan="4">
                  <a:txBody>
                    <a:bodyPr/>
                    <a:lstStyle/>
                    <a:p>
                      <a:endParaRPr lang="en-GB" sz="2000" b="0" dirty="0" smtClean="0">
                        <a:solidFill>
                          <a:schemeClr val="tx1"/>
                        </a:solidFill>
                      </a:endParaRPr>
                    </a:p>
                    <a:p>
                      <a:endParaRPr lang="en-GB" sz="2000" b="0" dirty="0" smtClean="0">
                        <a:solidFill>
                          <a:schemeClr val="tx1"/>
                        </a:solidFill>
                      </a:endParaRPr>
                    </a:p>
                    <a:p>
                      <a:r>
                        <a:rPr lang="en-GB" sz="2000" b="0" dirty="0" smtClean="0">
                          <a:solidFill>
                            <a:schemeClr val="tx1"/>
                          </a:solidFill>
                        </a:rPr>
                        <a:t>Proprietary</a:t>
                      </a:r>
                      <a:endParaRPr lang="en-GB" sz="2000" b="0" dirty="0">
                        <a:solidFill>
                          <a:schemeClr val="tx1"/>
                        </a:solidFill>
                      </a:endParaRPr>
                    </a:p>
                  </a:txBody>
                  <a:tcPr>
                    <a:solidFill>
                      <a:schemeClr val="bg2"/>
                    </a:solidFill>
                  </a:tcPr>
                </a:tc>
                <a:tc rowSpan="2">
                  <a:txBody>
                    <a:bodyPr/>
                    <a:lstStyle/>
                    <a:p>
                      <a:r>
                        <a:rPr lang="en-GB" sz="2000" b="0" dirty="0" smtClean="0">
                          <a:solidFill>
                            <a:schemeClr val="tx1"/>
                          </a:solidFill>
                        </a:rPr>
                        <a:t>Simple</a:t>
                      </a:r>
                    </a:p>
                  </a:txBody>
                  <a:tcPr>
                    <a:solidFill>
                      <a:schemeClr val="bg2"/>
                    </a:solidFill>
                  </a:tcPr>
                </a:tc>
                <a:tc>
                  <a:txBody>
                    <a:bodyPr/>
                    <a:lstStyle/>
                    <a:p>
                      <a:r>
                        <a:rPr lang="en-GB" sz="2000" b="0" dirty="0" smtClean="0">
                          <a:solidFill>
                            <a:schemeClr val="tx1"/>
                          </a:solidFill>
                        </a:rPr>
                        <a:t>Expiring</a:t>
                      </a:r>
                      <a:endParaRPr lang="en-GB" sz="2000" b="0" dirty="0">
                        <a:solidFill>
                          <a:schemeClr val="tx1"/>
                        </a:solidFill>
                      </a:endParaRPr>
                    </a:p>
                  </a:txBody>
                  <a:tcPr>
                    <a:solidFill>
                      <a:schemeClr val="bg2"/>
                    </a:solidFill>
                  </a:tcPr>
                </a:tc>
                <a:tc>
                  <a:txBody>
                    <a:bodyPr/>
                    <a:lstStyle/>
                    <a:p>
                      <a:r>
                        <a:rPr lang="en-GB" sz="2000" b="0" dirty="0" smtClean="0">
                          <a:solidFill>
                            <a:schemeClr val="tx1"/>
                          </a:solidFill>
                        </a:rPr>
                        <a:t>Routine</a:t>
                      </a:r>
                      <a:r>
                        <a:rPr lang="en-GB" sz="2000" b="0" baseline="0" dirty="0" smtClean="0">
                          <a:solidFill>
                            <a:schemeClr val="tx1"/>
                          </a:solidFill>
                        </a:rPr>
                        <a:t> maintenance</a:t>
                      </a:r>
                      <a:endParaRPr lang="en-GB" sz="2000" b="0" dirty="0">
                        <a:solidFill>
                          <a:schemeClr val="tx1"/>
                        </a:solidFill>
                      </a:endParaRPr>
                    </a:p>
                  </a:txBody>
                  <a:tcPr>
                    <a:solidFill>
                      <a:schemeClr val="bg2"/>
                    </a:solidFill>
                  </a:tcPr>
                </a:tc>
              </a:tr>
              <a:tr h="424448">
                <a:tc vMerge="1">
                  <a:txBody>
                    <a:bodyPr/>
                    <a:lstStyle/>
                    <a:p>
                      <a:endParaRPr lang="en-GB"/>
                    </a:p>
                  </a:txBody>
                  <a:tcPr/>
                </a:tc>
                <a:tc vMerge="1">
                  <a:txBody>
                    <a:bodyPr/>
                    <a:lstStyle/>
                    <a:p>
                      <a:endParaRPr lang="en-GB" dirty="0"/>
                    </a:p>
                  </a:txBody>
                  <a:tcPr/>
                </a:tc>
                <a:tc>
                  <a:txBody>
                    <a:bodyPr/>
                    <a:lstStyle/>
                    <a:p>
                      <a:r>
                        <a:rPr lang="en-GB" sz="2000" b="0" dirty="0" smtClean="0">
                          <a:solidFill>
                            <a:schemeClr val="tx1"/>
                          </a:solidFill>
                        </a:rPr>
                        <a:t>Deferrable</a:t>
                      </a:r>
                      <a:endParaRPr lang="en-GB" sz="2000" b="0" dirty="0">
                        <a:solidFill>
                          <a:schemeClr val="tx1"/>
                        </a:solidFill>
                      </a:endParaRPr>
                    </a:p>
                  </a:txBody>
                  <a:tcPr>
                    <a:solidFill>
                      <a:schemeClr val="bg2"/>
                    </a:solidFill>
                  </a:tcPr>
                </a:tc>
                <a:tc>
                  <a:txBody>
                    <a:bodyPr/>
                    <a:lstStyle/>
                    <a:p>
                      <a:r>
                        <a:rPr lang="en-GB" sz="2000" b="0" dirty="0" smtClean="0">
                          <a:solidFill>
                            <a:schemeClr val="tx1"/>
                          </a:solidFill>
                        </a:rPr>
                        <a:t>Plant modernisation</a:t>
                      </a:r>
                      <a:endParaRPr lang="en-GB" sz="2000" b="0" dirty="0">
                        <a:solidFill>
                          <a:schemeClr val="tx1"/>
                        </a:solidFill>
                      </a:endParaRPr>
                    </a:p>
                  </a:txBody>
                  <a:tcPr>
                    <a:solidFill>
                      <a:schemeClr val="bg2"/>
                    </a:solidFill>
                  </a:tcPr>
                </a:tc>
              </a:tr>
              <a:tr h="370840">
                <a:tc vMerge="1">
                  <a:txBody>
                    <a:bodyPr/>
                    <a:lstStyle/>
                    <a:p>
                      <a:endParaRPr lang="en-GB" dirty="0"/>
                    </a:p>
                  </a:txBody>
                  <a:tcPr/>
                </a:tc>
                <a:tc rowSpan="2">
                  <a:txBody>
                    <a:bodyPr/>
                    <a:lstStyle/>
                    <a:p>
                      <a:r>
                        <a:rPr lang="en-GB" sz="2000" b="0" dirty="0" smtClean="0">
                          <a:solidFill>
                            <a:schemeClr val="tx1"/>
                          </a:solidFill>
                        </a:rPr>
                        <a:t>Compound</a:t>
                      </a:r>
                    </a:p>
                  </a:txBody>
                  <a:tcPr>
                    <a:solidFill>
                      <a:schemeClr val="bg2"/>
                    </a:solidFill>
                  </a:tcPr>
                </a:tc>
                <a:tc>
                  <a:txBody>
                    <a:bodyPr/>
                    <a:lstStyle/>
                    <a:p>
                      <a:r>
                        <a:rPr lang="en-GB" sz="2000" b="0" dirty="0" smtClean="0">
                          <a:solidFill>
                            <a:schemeClr val="tx1"/>
                          </a:solidFill>
                        </a:rPr>
                        <a:t>Expiring</a:t>
                      </a:r>
                      <a:endParaRPr lang="en-GB" sz="2000" b="0" dirty="0">
                        <a:solidFill>
                          <a:schemeClr val="tx1"/>
                        </a:solidFill>
                      </a:endParaRPr>
                    </a:p>
                  </a:txBody>
                  <a:tcPr>
                    <a:solidFill>
                      <a:schemeClr val="bg2"/>
                    </a:solidFill>
                  </a:tcPr>
                </a:tc>
                <a:tc>
                  <a:txBody>
                    <a:bodyPr/>
                    <a:lstStyle/>
                    <a:p>
                      <a:r>
                        <a:rPr lang="en-GB" sz="2000" b="0" dirty="0" smtClean="0">
                          <a:solidFill>
                            <a:schemeClr val="tx1"/>
                          </a:solidFill>
                        </a:rPr>
                        <a:t>Immediate</a:t>
                      </a:r>
                      <a:r>
                        <a:rPr lang="en-GB" sz="2000" b="0" baseline="0" dirty="0" smtClean="0">
                          <a:solidFill>
                            <a:schemeClr val="tx1"/>
                          </a:solidFill>
                        </a:rPr>
                        <a:t> franchise offer</a:t>
                      </a:r>
                    </a:p>
                  </a:txBody>
                  <a:tcPr>
                    <a:solidFill>
                      <a:schemeClr val="bg2"/>
                    </a:solidFill>
                  </a:tcPr>
                </a:tc>
              </a:tr>
              <a:tr h="370840">
                <a:tc vMerge="1">
                  <a:txBody>
                    <a:bodyPr/>
                    <a:lstStyle/>
                    <a:p>
                      <a:endParaRPr lang="en-GB" dirty="0"/>
                    </a:p>
                  </a:txBody>
                  <a:tcPr/>
                </a:tc>
                <a:tc vMerge="1">
                  <a:txBody>
                    <a:bodyPr/>
                    <a:lstStyle/>
                    <a:p>
                      <a:endParaRPr lang="en-GB" dirty="0"/>
                    </a:p>
                  </a:txBody>
                  <a:tcPr/>
                </a:tc>
                <a:tc>
                  <a:txBody>
                    <a:bodyPr/>
                    <a:lstStyle/>
                    <a:p>
                      <a:r>
                        <a:rPr lang="en-GB" sz="2000" b="0" dirty="0" smtClean="0">
                          <a:solidFill>
                            <a:schemeClr val="tx1"/>
                          </a:solidFill>
                        </a:rPr>
                        <a:t>Deferrable</a:t>
                      </a:r>
                      <a:endParaRPr lang="en-GB" sz="2000" b="0" dirty="0">
                        <a:solidFill>
                          <a:schemeClr val="tx1"/>
                        </a:solidFill>
                      </a:endParaRPr>
                    </a:p>
                  </a:txBody>
                  <a:tcPr>
                    <a:solidFill>
                      <a:schemeClr val="bg2"/>
                    </a:solidFill>
                  </a:tcPr>
                </a:tc>
                <a:tc>
                  <a:txBody>
                    <a:bodyPr/>
                    <a:lstStyle/>
                    <a:p>
                      <a:r>
                        <a:rPr lang="en-GB" sz="2000" b="0" dirty="0" smtClean="0">
                          <a:solidFill>
                            <a:schemeClr val="tx1"/>
                          </a:solidFill>
                        </a:rPr>
                        <a:t>R&amp;D of a unique product</a:t>
                      </a:r>
                    </a:p>
                  </a:txBody>
                  <a:tcPr>
                    <a:solidFill>
                      <a:schemeClr val="bg2"/>
                    </a:solidFill>
                  </a:tcPr>
                </a:tc>
              </a:tr>
              <a:tr h="370840">
                <a:tc rowSpan="4">
                  <a:txBody>
                    <a:bodyPr/>
                    <a:lstStyle/>
                    <a:p>
                      <a:endParaRPr lang="en-GB" sz="2000" b="0" dirty="0" smtClean="0">
                        <a:solidFill>
                          <a:schemeClr val="tx1"/>
                        </a:solidFill>
                      </a:endParaRPr>
                    </a:p>
                    <a:p>
                      <a:endParaRPr lang="en-GB" sz="2000" b="0" dirty="0" smtClean="0">
                        <a:solidFill>
                          <a:schemeClr val="tx1"/>
                        </a:solidFill>
                      </a:endParaRPr>
                    </a:p>
                    <a:p>
                      <a:endParaRPr lang="en-GB" sz="2000" b="0" dirty="0" smtClean="0">
                        <a:solidFill>
                          <a:schemeClr val="tx1"/>
                        </a:solidFill>
                      </a:endParaRPr>
                    </a:p>
                    <a:p>
                      <a:endParaRPr lang="en-GB" sz="2000" b="0" dirty="0" smtClean="0">
                        <a:solidFill>
                          <a:schemeClr val="tx1"/>
                        </a:solidFill>
                      </a:endParaRPr>
                    </a:p>
                    <a:p>
                      <a:r>
                        <a:rPr lang="en-GB" sz="2000" b="0" dirty="0" smtClean="0">
                          <a:solidFill>
                            <a:schemeClr val="tx1"/>
                          </a:solidFill>
                        </a:rPr>
                        <a:t>Shared</a:t>
                      </a:r>
                      <a:endParaRPr lang="en-GB" sz="2000" b="0" dirty="0">
                        <a:solidFill>
                          <a:schemeClr val="tx1"/>
                        </a:solidFill>
                      </a:endParaRPr>
                    </a:p>
                  </a:txBody>
                  <a:tcPr>
                    <a:solidFill>
                      <a:schemeClr val="bg2"/>
                    </a:solidFill>
                  </a:tcPr>
                </a:tc>
                <a:tc rowSpan="2">
                  <a:txBody>
                    <a:bodyPr/>
                    <a:lstStyle/>
                    <a:p>
                      <a:endParaRPr lang="en-GB" sz="2000" b="0" dirty="0" smtClean="0">
                        <a:solidFill>
                          <a:schemeClr val="tx1"/>
                        </a:solidFill>
                      </a:endParaRPr>
                    </a:p>
                    <a:p>
                      <a:r>
                        <a:rPr lang="en-GB" sz="2000" b="0" dirty="0" smtClean="0">
                          <a:solidFill>
                            <a:schemeClr val="tx1"/>
                          </a:solidFill>
                        </a:rPr>
                        <a:t>Simple</a:t>
                      </a:r>
                    </a:p>
                  </a:txBody>
                  <a:tcPr>
                    <a:solidFill>
                      <a:schemeClr val="bg2"/>
                    </a:solidFill>
                  </a:tcPr>
                </a:tc>
                <a:tc>
                  <a:txBody>
                    <a:bodyPr/>
                    <a:lstStyle/>
                    <a:p>
                      <a:r>
                        <a:rPr lang="en-GB" sz="2000" b="0" dirty="0" smtClean="0">
                          <a:solidFill>
                            <a:schemeClr val="tx1"/>
                          </a:solidFill>
                        </a:rPr>
                        <a:t>Expiring</a:t>
                      </a:r>
                      <a:endParaRPr lang="en-GB" sz="2000" b="0" dirty="0">
                        <a:solidFill>
                          <a:schemeClr val="tx1"/>
                        </a:solidFill>
                      </a:endParaRPr>
                    </a:p>
                  </a:txBody>
                  <a:tcPr>
                    <a:solidFill>
                      <a:schemeClr val="bg2"/>
                    </a:solidFill>
                  </a:tcPr>
                </a:tc>
                <a:tc>
                  <a:txBody>
                    <a:bodyPr/>
                    <a:lstStyle/>
                    <a:p>
                      <a:r>
                        <a:rPr lang="en-GB" sz="2000" b="0" dirty="0" smtClean="0">
                          <a:solidFill>
                            <a:schemeClr val="tx1"/>
                          </a:solidFill>
                        </a:rPr>
                        <a:t>Bidding for</a:t>
                      </a:r>
                      <a:r>
                        <a:rPr lang="en-GB" sz="2000" b="0" baseline="0" dirty="0" smtClean="0">
                          <a:solidFill>
                            <a:schemeClr val="tx1"/>
                          </a:solidFill>
                        </a:rPr>
                        <a:t> purchase of a firm’s assets</a:t>
                      </a:r>
                      <a:endParaRPr lang="en-GB" sz="2000" b="0" dirty="0">
                        <a:solidFill>
                          <a:schemeClr val="tx1"/>
                        </a:solidFill>
                      </a:endParaRPr>
                    </a:p>
                  </a:txBody>
                  <a:tcPr>
                    <a:solidFill>
                      <a:schemeClr val="bg2"/>
                    </a:solidFill>
                  </a:tcPr>
                </a:tc>
              </a:tr>
              <a:tr h="370840">
                <a:tc vMerge="1">
                  <a:txBody>
                    <a:bodyPr/>
                    <a:lstStyle/>
                    <a:p>
                      <a:endParaRPr lang="en-GB" dirty="0"/>
                    </a:p>
                  </a:txBody>
                  <a:tcPr/>
                </a:tc>
                <a:tc vMerge="1">
                  <a:txBody>
                    <a:bodyPr/>
                    <a:lstStyle/>
                    <a:p>
                      <a:endParaRPr lang="en-GB" dirty="0"/>
                    </a:p>
                  </a:txBody>
                  <a:tcPr/>
                </a:tc>
                <a:tc>
                  <a:txBody>
                    <a:bodyPr/>
                    <a:lstStyle/>
                    <a:p>
                      <a:r>
                        <a:rPr lang="en-GB" sz="2000" b="0" dirty="0" smtClean="0">
                          <a:solidFill>
                            <a:schemeClr val="tx1"/>
                          </a:solidFill>
                        </a:rPr>
                        <a:t>Deferrable</a:t>
                      </a:r>
                      <a:endParaRPr lang="en-GB" sz="2000" b="0" dirty="0">
                        <a:solidFill>
                          <a:schemeClr val="tx1"/>
                        </a:solidFill>
                      </a:endParaRPr>
                    </a:p>
                  </a:txBody>
                  <a:tcPr>
                    <a:solidFill>
                      <a:schemeClr val="bg2"/>
                    </a:solidFill>
                  </a:tcPr>
                </a:tc>
                <a:tc>
                  <a:txBody>
                    <a:bodyPr/>
                    <a:lstStyle/>
                    <a:p>
                      <a:r>
                        <a:rPr lang="en-GB" sz="2000" b="0" dirty="0" smtClean="0">
                          <a:solidFill>
                            <a:schemeClr val="tx1"/>
                          </a:solidFill>
                        </a:rPr>
                        <a:t>New</a:t>
                      </a:r>
                      <a:r>
                        <a:rPr lang="en-GB" sz="2000" b="0" baseline="0" dirty="0" smtClean="0">
                          <a:solidFill>
                            <a:schemeClr val="tx1"/>
                          </a:solidFill>
                        </a:rPr>
                        <a:t> product introduction (with close substitutes)</a:t>
                      </a:r>
                      <a:endParaRPr lang="en-GB" sz="2000" b="0" dirty="0">
                        <a:solidFill>
                          <a:schemeClr val="tx1"/>
                        </a:solidFill>
                      </a:endParaRPr>
                    </a:p>
                  </a:txBody>
                  <a:tcPr>
                    <a:solidFill>
                      <a:schemeClr val="bg2"/>
                    </a:solidFill>
                  </a:tcPr>
                </a:tc>
              </a:tr>
              <a:tr h="370840">
                <a:tc vMerge="1">
                  <a:txBody>
                    <a:bodyPr/>
                    <a:lstStyle/>
                    <a:p>
                      <a:endParaRPr lang="en-GB" dirty="0"/>
                    </a:p>
                  </a:txBody>
                  <a:tcPr/>
                </a:tc>
                <a:tc rowSpan="2">
                  <a:txBody>
                    <a:bodyPr/>
                    <a:lstStyle/>
                    <a:p>
                      <a:endParaRPr lang="en-GB" sz="2000" b="0" dirty="0" smtClean="0">
                        <a:solidFill>
                          <a:schemeClr val="tx1"/>
                        </a:solidFill>
                      </a:endParaRPr>
                    </a:p>
                    <a:p>
                      <a:r>
                        <a:rPr lang="en-GB" sz="2000" b="0" dirty="0" smtClean="0">
                          <a:solidFill>
                            <a:schemeClr val="tx1"/>
                          </a:solidFill>
                        </a:rPr>
                        <a:t>Compound</a:t>
                      </a:r>
                    </a:p>
                  </a:txBody>
                  <a:tcPr>
                    <a:solidFill>
                      <a:schemeClr val="bg2"/>
                    </a:solidFill>
                  </a:tcPr>
                </a:tc>
                <a:tc>
                  <a:txBody>
                    <a:bodyPr/>
                    <a:lstStyle/>
                    <a:p>
                      <a:r>
                        <a:rPr lang="en-GB" sz="2000" b="0" dirty="0" smtClean="0">
                          <a:solidFill>
                            <a:schemeClr val="tx1"/>
                          </a:solidFill>
                        </a:rPr>
                        <a:t>Expiring</a:t>
                      </a:r>
                      <a:endParaRPr lang="en-GB" sz="2000" b="0" dirty="0">
                        <a:solidFill>
                          <a:schemeClr val="tx1"/>
                        </a:solidFill>
                      </a:endParaRPr>
                    </a:p>
                  </a:txBody>
                  <a:tcPr>
                    <a:solidFill>
                      <a:schemeClr val="bg2"/>
                    </a:solidFill>
                  </a:tcPr>
                </a:tc>
                <a:tc>
                  <a:txBody>
                    <a:bodyPr/>
                    <a:lstStyle/>
                    <a:p>
                      <a:r>
                        <a:rPr lang="en-GB" sz="2000" b="0" dirty="0" smtClean="0">
                          <a:solidFill>
                            <a:schemeClr val="tx1"/>
                          </a:solidFill>
                        </a:rPr>
                        <a:t>Bidding for acquisition of an unrelated company</a:t>
                      </a:r>
                      <a:endParaRPr lang="en-GB" sz="2000" b="0" dirty="0">
                        <a:solidFill>
                          <a:schemeClr val="tx1"/>
                        </a:solidFill>
                      </a:endParaRPr>
                    </a:p>
                  </a:txBody>
                  <a:tcPr>
                    <a:solidFill>
                      <a:schemeClr val="bg2"/>
                    </a:solidFill>
                  </a:tcPr>
                </a:tc>
              </a:tr>
              <a:tr h="370840">
                <a:tc vMerge="1">
                  <a:txBody>
                    <a:bodyPr/>
                    <a:lstStyle/>
                    <a:p>
                      <a:endParaRPr lang="en-GB" dirty="0"/>
                    </a:p>
                  </a:txBody>
                  <a:tcPr/>
                </a:tc>
                <a:tc vMerge="1">
                  <a:txBody>
                    <a:bodyPr/>
                    <a:lstStyle/>
                    <a:p>
                      <a:endParaRPr lang="en-GB" dirty="0"/>
                    </a:p>
                  </a:txBody>
                  <a:tcPr/>
                </a:tc>
                <a:tc>
                  <a:txBody>
                    <a:bodyPr/>
                    <a:lstStyle/>
                    <a:p>
                      <a:r>
                        <a:rPr lang="en-GB" sz="2000" b="0" dirty="0" smtClean="0">
                          <a:solidFill>
                            <a:schemeClr val="tx1"/>
                          </a:solidFill>
                        </a:rPr>
                        <a:t>Deferrable</a:t>
                      </a:r>
                      <a:endParaRPr lang="en-GB" sz="2000" b="0" dirty="0">
                        <a:solidFill>
                          <a:schemeClr val="tx1"/>
                        </a:solidFill>
                      </a:endParaRPr>
                    </a:p>
                  </a:txBody>
                  <a:tcPr>
                    <a:solidFill>
                      <a:schemeClr val="bg2"/>
                    </a:solidFill>
                  </a:tcPr>
                </a:tc>
                <a:tc>
                  <a:txBody>
                    <a:bodyPr/>
                    <a:lstStyle/>
                    <a:p>
                      <a:r>
                        <a:rPr lang="en-GB" sz="2000" b="0" dirty="0" smtClean="0">
                          <a:solidFill>
                            <a:schemeClr val="tx1"/>
                          </a:solidFill>
                        </a:rPr>
                        <a:t>Opportunity to enter a new geographic</a:t>
                      </a:r>
                      <a:r>
                        <a:rPr lang="en-GB" sz="2000" b="0" baseline="0" dirty="0" smtClean="0">
                          <a:solidFill>
                            <a:schemeClr val="tx1"/>
                          </a:solidFill>
                        </a:rPr>
                        <a:t> market</a:t>
                      </a:r>
                      <a:endParaRPr lang="en-GB" sz="2000" b="0" dirty="0">
                        <a:solidFill>
                          <a:schemeClr val="tx1"/>
                        </a:solidFill>
                      </a:endParaRPr>
                    </a:p>
                  </a:txBody>
                  <a:tcPr>
                    <a:solidFill>
                      <a:schemeClr val="bg2"/>
                    </a:solidFill>
                  </a:tcPr>
                </a:tc>
              </a:tr>
            </a:tbl>
          </a:graphicData>
        </a:graphic>
      </p:graphicFrame>
      <p:sp>
        <p:nvSpPr>
          <p:cNvPr id="5" name="TextBox 4"/>
          <p:cNvSpPr txBox="1"/>
          <p:nvPr/>
        </p:nvSpPr>
        <p:spPr>
          <a:xfrm>
            <a:off x="395536" y="6396335"/>
            <a:ext cx="8748464" cy="461665"/>
          </a:xfrm>
          <a:prstGeom prst="rect">
            <a:avLst/>
          </a:prstGeom>
          <a:noFill/>
        </p:spPr>
        <p:txBody>
          <a:bodyPr wrap="square" rtlCol="0">
            <a:spAutoFit/>
          </a:bodyPr>
          <a:lstStyle/>
          <a:p>
            <a:r>
              <a:rPr lang="en-GB" sz="1200" dirty="0" err="1" smtClean="0"/>
              <a:t>Trigeorgis</a:t>
            </a:r>
            <a:r>
              <a:rPr lang="en-GB" sz="1200" dirty="0" smtClean="0"/>
              <a:t>, L. (2004), A conceptual options framework for capital budgeting, In: Schwartz, E.S. and </a:t>
            </a:r>
            <a:r>
              <a:rPr lang="en-GB" sz="1200" dirty="0" err="1" smtClean="0"/>
              <a:t>Trigeorgis</a:t>
            </a:r>
            <a:r>
              <a:rPr lang="en-GB" sz="1200" dirty="0" smtClean="0"/>
              <a:t>, L. (Eds.) </a:t>
            </a:r>
            <a:r>
              <a:rPr lang="en-GB" sz="1200" i="1" dirty="0" smtClean="0"/>
              <a:t>Real Options and Investment Under Uncertainty</a:t>
            </a:r>
            <a:r>
              <a:rPr lang="en-GB" sz="1200" dirty="0" smtClean="0"/>
              <a:t>, MIT Press, Cambridge, Massachusetts (Figure 6.5)</a:t>
            </a:r>
            <a:endParaRPr lang="en-GB" sz="1200" dirty="0"/>
          </a:p>
        </p:txBody>
      </p:sp>
      <p:pic>
        <p:nvPicPr>
          <p:cNvPr id="7" name="~PP3110.WAV">
            <a:hlinkClick r:id="" action="ppaction://media"/>
          </p:cNvPr>
          <p:cNvPicPr>
            <a:picLocks noRot="1" noChangeAspect="1"/>
          </p:cNvPicPr>
          <p:nvPr>
            <a:wavAudioFile r:embed="rId1" name="~PP3110.WAV"/>
          </p:nvPr>
        </p:nvPicPr>
        <p:blipFill>
          <a:blip r:embed="rId4" cstate="print"/>
          <a:stretch>
            <a:fillRect/>
          </a:stretch>
        </p:blipFill>
        <p:spPr>
          <a:xfrm>
            <a:off x="8639175" y="6353175"/>
            <a:ext cx="304800" cy="304800"/>
          </a:xfrm>
          <a:prstGeom prst="rect">
            <a:avLst/>
          </a:prstGeom>
        </p:spPr>
      </p:pic>
    </p:spTree>
  </p:cSld>
  <p:clrMapOvr>
    <a:masterClrMapping/>
  </p:clrMapOvr>
  <p:transition advTm="1018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3200" dirty="0" smtClean="0"/>
              <a:t>Strategy as an option chain – basics</a:t>
            </a:r>
            <a:endParaRPr lang="en-GB" sz="3200" dirty="0"/>
          </a:p>
        </p:txBody>
      </p:sp>
      <p:sp>
        <p:nvSpPr>
          <p:cNvPr id="3" name="Content Placeholder 2"/>
          <p:cNvSpPr>
            <a:spLocks noGrp="1"/>
          </p:cNvSpPr>
          <p:nvPr>
            <p:ph idx="1"/>
          </p:nvPr>
        </p:nvSpPr>
        <p:spPr>
          <a:xfrm>
            <a:off x="457200" y="1600200"/>
            <a:ext cx="8229600" cy="4637112"/>
          </a:xfrm>
        </p:spPr>
        <p:txBody>
          <a:bodyPr>
            <a:normAutofit fontScale="70000" lnSpcReduction="20000"/>
          </a:bodyPr>
          <a:lstStyle/>
          <a:p>
            <a:r>
              <a:rPr lang="en-GB" dirty="0" smtClean="0"/>
              <a:t>Strategies are produced by sequentially entering into, exercising, abandoning or selling options</a:t>
            </a:r>
          </a:p>
          <a:p>
            <a:endParaRPr lang="en-GB" dirty="0"/>
          </a:p>
          <a:p>
            <a:r>
              <a:rPr lang="en-GB" dirty="0" smtClean="0"/>
              <a:t>Options can be </a:t>
            </a:r>
            <a:r>
              <a:rPr lang="en-GB" i="1" dirty="0" smtClean="0"/>
              <a:t>incremental</a:t>
            </a:r>
            <a:r>
              <a:rPr lang="en-GB" dirty="0" smtClean="0"/>
              <a:t> options or </a:t>
            </a:r>
            <a:r>
              <a:rPr lang="en-GB" i="1" dirty="0" smtClean="0"/>
              <a:t>flexibility</a:t>
            </a:r>
            <a:r>
              <a:rPr lang="en-GB" dirty="0" smtClean="0"/>
              <a:t> options</a:t>
            </a:r>
          </a:p>
          <a:p>
            <a:pPr lvl="1"/>
            <a:r>
              <a:rPr lang="en-GB" dirty="0" smtClean="0"/>
              <a:t>Incremental options are simple </a:t>
            </a:r>
            <a:r>
              <a:rPr lang="en-GB" i="1" dirty="0" smtClean="0"/>
              <a:t>calls</a:t>
            </a:r>
            <a:r>
              <a:rPr lang="en-GB" dirty="0" smtClean="0"/>
              <a:t> or </a:t>
            </a:r>
            <a:r>
              <a:rPr lang="en-GB" i="1" dirty="0" smtClean="0"/>
              <a:t>puts</a:t>
            </a:r>
            <a:endParaRPr lang="en-GB" dirty="0" smtClean="0"/>
          </a:p>
          <a:p>
            <a:pPr lvl="1"/>
            <a:r>
              <a:rPr lang="en-GB" dirty="0" smtClean="0"/>
              <a:t>Call options that define strategies can be reversed or sold (e.g., selling a JV share to the JV partner)</a:t>
            </a:r>
          </a:p>
          <a:p>
            <a:pPr lvl="1"/>
            <a:r>
              <a:rPr lang="en-GB" dirty="0" smtClean="0"/>
              <a:t>Flexibility options facilitate strategic change (e.g., producing oil and gas while investing in green technology)</a:t>
            </a:r>
            <a:endParaRPr lang="en-GB" dirty="0"/>
          </a:p>
          <a:p>
            <a:endParaRPr lang="en-GB" dirty="0" smtClean="0"/>
          </a:p>
          <a:p>
            <a:r>
              <a:rPr lang="en-GB" dirty="0" smtClean="0"/>
              <a:t>The process starts with a firm’s management recognising the potential to gain in the future by gaining access to an asset or developing a technology (shadow option) and then making a small investment to secure preferential access to the asset or taking a step towards development of the capability </a:t>
            </a:r>
            <a:endParaRPr lang="en-GB" dirty="0"/>
          </a:p>
        </p:txBody>
      </p:sp>
      <p:pic>
        <p:nvPicPr>
          <p:cNvPr id="4" name="~PP3075.WAV">
            <a:hlinkClick r:id="" action="ppaction://media"/>
          </p:cNvPr>
          <p:cNvPicPr>
            <a:picLocks noRot="1" noChangeAspect="1"/>
          </p:cNvPicPr>
          <p:nvPr>
            <a:wavAudioFile r:embed="rId1" name="~PP3075.WAV"/>
          </p:nvPr>
        </p:nvPicPr>
        <p:blipFill>
          <a:blip r:embed="rId3" cstate="print"/>
          <a:stretch>
            <a:fillRect/>
          </a:stretch>
        </p:blipFill>
        <p:spPr>
          <a:xfrm>
            <a:off x="8639175" y="6353175"/>
            <a:ext cx="304800" cy="304800"/>
          </a:xfrm>
          <a:prstGeom prst="rect">
            <a:avLst/>
          </a:prstGeom>
        </p:spPr>
      </p:pic>
    </p:spTree>
  </p:cSld>
  <p:clrMapOvr>
    <a:masterClrMapping/>
  </p:clrMapOvr>
  <p:transition advTm="133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3200" dirty="0" smtClean="0"/>
              <a:t>Strategy as an option chain – visualisation</a:t>
            </a:r>
            <a:endParaRPr lang="en-GB" sz="3200" dirty="0"/>
          </a:p>
        </p:txBody>
      </p:sp>
      <p:sp>
        <p:nvSpPr>
          <p:cNvPr id="4" name="TextBox 3"/>
          <p:cNvSpPr txBox="1"/>
          <p:nvPr/>
        </p:nvSpPr>
        <p:spPr>
          <a:xfrm>
            <a:off x="3779912" y="1556792"/>
            <a:ext cx="1800200"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dirty="0" smtClean="0"/>
              <a:t>Shadow option</a:t>
            </a:r>
            <a:endParaRPr lang="en-GB" sz="2000" dirty="0"/>
          </a:p>
        </p:txBody>
      </p:sp>
      <p:sp>
        <p:nvSpPr>
          <p:cNvPr id="5" name="TextBox 4"/>
          <p:cNvSpPr txBox="1"/>
          <p:nvPr/>
        </p:nvSpPr>
        <p:spPr>
          <a:xfrm>
            <a:off x="3779912" y="2276872"/>
            <a:ext cx="1800200"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dirty="0" smtClean="0"/>
              <a:t>Real option</a:t>
            </a:r>
            <a:endParaRPr lang="en-GB" sz="2000" dirty="0"/>
          </a:p>
        </p:txBody>
      </p:sp>
      <p:sp>
        <p:nvSpPr>
          <p:cNvPr id="6" name="TextBox 5"/>
          <p:cNvSpPr txBox="1"/>
          <p:nvPr/>
        </p:nvSpPr>
        <p:spPr>
          <a:xfrm>
            <a:off x="3779912" y="2996952"/>
            <a:ext cx="1800200"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dirty="0" smtClean="0"/>
              <a:t>Option strike</a:t>
            </a:r>
            <a:endParaRPr lang="en-GB" sz="2000" dirty="0"/>
          </a:p>
        </p:txBody>
      </p:sp>
      <p:sp>
        <p:nvSpPr>
          <p:cNvPr id="7" name="TextBox 6"/>
          <p:cNvSpPr txBox="1"/>
          <p:nvPr/>
        </p:nvSpPr>
        <p:spPr>
          <a:xfrm>
            <a:off x="1043608" y="3861048"/>
            <a:ext cx="1800200"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dirty="0" smtClean="0"/>
              <a:t>Flexibility</a:t>
            </a:r>
            <a:endParaRPr lang="en-GB" sz="2000" dirty="0"/>
          </a:p>
        </p:txBody>
      </p:sp>
      <p:sp>
        <p:nvSpPr>
          <p:cNvPr id="8" name="TextBox 7"/>
          <p:cNvSpPr txBox="1"/>
          <p:nvPr/>
        </p:nvSpPr>
        <p:spPr>
          <a:xfrm>
            <a:off x="3779912" y="3861048"/>
            <a:ext cx="1800200"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dirty="0" smtClean="0"/>
              <a:t>Call</a:t>
            </a:r>
            <a:endParaRPr lang="en-GB" sz="2000" dirty="0"/>
          </a:p>
        </p:txBody>
      </p:sp>
      <p:sp>
        <p:nvSpPr>
          <p:cNvPr id="9" name="TextBox 8"/>
          <p:cNvSpPr txBox="1"/>
          <p:nvPr/>
        </p:nvSpPr>
        <p:spPr>
          <a:xfrm>
            <a:off x="6372200" y="3861048"/>
            <a:ext cx="1800200"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dirty="0" smtClean="0"/>
              <a:t>Put</a:t>
            </a:r>
            <a:endParaRPr lang="en-GB" sz="2000" dirty="0"/>
          </a:p>
        </p:txBody>
      </p:sp>
      <p:sp>
        <p:nvSpPr>
          <p:cNvPr id="10" name="TextBox 9"/>
          <p:cNvSpPr txBox="1"/>
          <p:nvPr/>
        </p:nvSpPr>
        <p:spPr>
          <a:xfrm>
            <a:off x="1043608" y="4725144"/>
            <a:ext cx="1800200"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dirty="0" smtClean="0"/>
              <a:t>Further options </a:t>
            </a:r>
            <a:endParaRPr lang="en-GB" sz="2000" dirty="0"/>
          </a:p>
        </p:txBody>
      </p:sp>
      <p:sp>
        <p:nvSpPr>
          <p:cNvPr id="11" name="TextBox 10"/>
          <p:cNvSpPr txBox="1"/>
          <p:nvPr/>
        </p:nvSpPr>
        <p:spPr>
          <a:xfrm>
            <a:off x="3779912" y="4725144"/>
            <a:ext cx="1800200"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dirty="0" smtClean="0"/>
              <a:t>Further options</a:t>
            </a:r>
            <a:endParaRPr lang="en-GB" sz="2000" dirty="0"/>
          </a:p>
        </p:txBody>
      </p:sp>
      <p:sp>
        <p:nvSpPr>
          <p:cNvPr id="12" name="TextBox 11"/>
          <p:cNvSpPr txBox="1"/>
          <p:nvPr/>
        </p:nvSpPr>
        <p:spPr>
          <a:xfrm>
            <a:off x="6372200" y="4725144"/>
            <a:ext cx="1800200" cy="707886"/>
          </a:xfrm>
          <a:prstGeom prst="rect">
            <a:avLst/>
          </a:prstGeom>
          <a:ln>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dirty="0" smtClean="0"/>
              <a:t>Further options</a:t>
            </a:r>
          </a:p>
          <a:p>
            <a:pPr algn="ctr"/>
            <a:r>
              <a:rPr lang="en-GB" sz="2000" dirty="0" smtClean="0"/>
              <a:t>extinguished</a:t>
            </a:r>
            <a:endParaRPr lang="en-GB" sz="2000" dirty="0"/>
          </a:p>
        </p:txBody>
      </p:sp>
      <p:sp>
        <p:nvSpPr>
          <p:cNvPr id="13" name="TextBox 12"/>
          <p:cNvSpPr txBox="1"/>
          <p:nvPr/>
        </p:nvSpPr>
        <p:spPr>
          <a:xfrm>
            <a:off x="3779912" y="5517232"/>
            <a:ext cx="1800200"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dirty="0" smtClean="0"/>
              <a:t>Further options</a:t>
            </a:r>
            <a:endParaRPr lang="en-GB" sz="2000" dirty="0"/>
          </a:p>
        </p:txBody>
      </p:sp>
      <p:sp>
        <p:nvSpPr>
          <p:cNvPr id="15" name="TextBox 14"/>
          <p:cNvSpPr txBox="1"/>
          <p:nvPr/>
        </p:nvSpPr>
        <p:spPr>
          <a:xfrm>
            <a:off x="3563888" y="6021288"/>
            <a:ext cx="2232248" cy="70788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dirty="0" smtClean="0"/>
              <a:t>Strategy continued </a:t>
            </a:r>
          </a:p>
          <a:p>
            <a:pPr algn="ctr"/>
            <a:r>
              <a:rPr lang="en-GB" sz="2000" dirty="0" smtClean="0"/>
              <a:t>incrementally</a:t>
            </a:r>
            <a:endParaRPr lang="en-GB" sz="2000" dirty="0"/>
          </a:p>
        </p:txBody>
      </p:sp>
      <p:cxnSp>
        <p:nvCxnSpPr>
          <p:cNvPr id="17" name="Straight Arrow Connector 16"/>
          <p:cNvCxnSpPr>
            <a:stCxn id="4" idx="2"/>
            <a:endCxn id="5" idx="0"/>
          </p:cNvCxnSpPr>
          <p:nvPr/>
        </p:nvCxnSpPr>
        <p:spPr>
          <a:xfrm rot="5400000">
            <a:off x="4520027" y="2116887"/>
            <a:ext cx="319970" cy="1588"/>
          </a:xfrm>
          <a:prstGeom prst="straightConnector1">
            <a:avLst/>
          </a:prstGeom>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5" idx="2"/>
            <a:endCxn id="6" idx="0"/>
          </p:cNvCxnSpPr>
          <p:nvPr/>
        </p:nvCxnSpPr>
        <p:spPr>
          <a:xfrm rot="5400000">
            <a:off x="4520027" y="2836967"/>
            <a:ext cx="31997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6" idx="2"/>
            <a:endCxn id="8" idx="0"/>
          </p:cNvCxnSpPr>
          <p:nvPr/>
        </p:nvCxnSpPr>
        <p:spPr>
          <a:xfrm rot="5400000">
            <a:off x="4448019" y="3629055"/>
            <a:ext cx="463986"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6" idx="1"/>
            <a:endCxn id="7" idx="0"/>
          </p:cNvCxnSpPr>
          <p:nvPr/>
        </p:nvCxnSpPr>
        <p:spPr>
          <a:xfrm rot="10800000" flipV="1">
            <a:off x="1943708" y="3197006"/>
            <a:ext cx="1836204" cy="66404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6" idx="3"/>
            <a:endCxn id="9" idx="0"/>
          </p:cNvCxnSpPr>
          <p:nvPr/>
        </p:nvCxnSpPr>
        <p:spPr>
          <a:xfrm>
            <a:off x="5580112" y="3197007"/>
            <a:ext cx="1692188" cy="66404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8" idx="2"/>
            <a:endCxn id="11" idx="0"/>
          </p:cNvCxnSpPr>
          <p:nvPr/>
        </p:nvCxnSpPr>
        <p:spPr>
          <a:xfrm rot="5400000">
            <a:off x="4448019" y="4493151"/>
            <a:ext cx="463986"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084168" y="5517232"/>
            <a:ext cx="2412776" cy="70788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dirty="0" smtClean="0"/>
              <a:t>Strategy truncated </a:t>
            </a:r>
          </a:p>
          <a:p>
            <a:pPr algn="ctr"/>
            <a:r>
              <a:rPr lang="en-GB" sz="2000" dirty="0"/>
              <a:t>o</a:t>
            </a:r>
            <a:r>
              <a:rPr lang="en-GB" sz="2000" dirty="0" smtClean="0"/>
              <a:t>r reversed</a:t>
            </a:r>
            <a:endParaRPr lang="en-GB" sz="2000" dirty="0"/>
          </a:p>
        </p:txBody>
      </p:sp>
      <p:cxnSp>
        <p:nvCxnSpPr>
          <p:cNvPr id="30" name="Straight Arrow Connector 29"/>
          <p:cNvCxnSpPr>
            <a:stCxn id="7" idx="2"/>
            <a:endCxn id="10" idx="0"/>
          </p:cNvCxnSpPr>
          <p:nvPr/>
        </p:nvCxnSpPr>
        <p:spPr>
          <a:xfrm rot="5400000">
            <a:off x="1711715" y="4493151"/>
            <a:ext cx="463986"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9" idx="2"/>
            <a:endCxn id="12" idx="0"/>
          </p:cNvCxnSpPr>
          <p:nvPr/>
        </p:nvCxnSpPr>
        <p:spPr>
          <a:xfrm rot="5400000">
            <a:off x="7040307" y="4493151"/>
            <a:ext cx="463986" cy="1588"/>
          </a:xfrm>
          <a:prstGeom prst="straightConnector1">
            <a:avLst/>
          </a:prstGeom>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11" idx="2"/>
            <a:endCxn id="13" idx="0"/>
          </p:cNvCxnSpPr>
          <p:nvPr/>
        </p:nvCxnSpPr>
        <p:spPr>
          <a:xfrm rot="5400000">
            <a:off x="4484023" y="5321243"/>
            <a:ext cx="391978"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3" idx="1"/>
          </p:cNvCxnSpPr>
          <p:nvPr/>
        </p:nvCxnSpPr>
        <p:spPr>
          <a:xfrm rot="10800000" flipV="1">
            <a:off x="683568" y="5717286"/>
            <a:ext cx="3096344" cy="15969"/>
          </a:xfrm>
          <a:prstGeom prst="straightConnector1">
            <a:avLst/>
          </a:prstGeom>
          <a:ln w="190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endCxn id="4" idx="1"/>
          </p:cNvCxnSpPr>
          <p:nvPr/>
        </p:nvCxnSpPr>
        <p:spPr>
          <a:xfrm flipV="1">
            <a:off x="683568" y="1756847"/>
            <a:ext cx="3096344" cy="15969"/>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187624" y="68580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flipH="1" flipV="1">
            <a:off x="-1296652" y="3753036"/>
            <a:ext cx="396044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endCxn id="11" idx="1"/>
          </p:cNvCxnSpPr>
          <p:nvPr/>
        </p:nvCxnSpPr>
        <p:spPr>
          <a:xfrm flipV="1">
            <a:off x="3203848" y="4925199"/>
            <a:ext cx="576064" cy="1596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rot="5400000">
            <a:off x="2844602" y="5372422"/>
            <a:ext cx="720080" cy="1588"/>
          </a:xfrm>
          <a:prstGeom prst="straightConnector1">
            <a:avLst/>
          </a:prstGeom>
          <a:ln w="190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5580112" y="1916832"/>
            <a:ext cx="1295996" cy="369332"/>
          </a:xfrm>
          <a:prstGeom prst="rect">
            <a:avLst/>
          </a:prstGeom>
          <a:noFill/>
        </p:spPr>
        <p:txBody>
          <a:bodyPr wrap="none" rtlCol="0">
            <a:spAutoFit/>
          </a:bodyPr>
          <a:lstStyle/>
          <a:p>
            <a:r>
              <a:rPr lang="en-GB" dirty="0" smtClean="0"/>
              <a:t>Recognition</a:t>
            </a:r>
            <a:endParaRPr lang="en-GB" dirty="0"/>
          </a:p>
        </p:txBody>
      </p:sp>
      <p:sp>
        <p:nvSpPr>
          <p:cNvPr id="72" name="TextBox 71"/>
          <p:cNvSpPr txBox="1"/>
          <p:nvPr/>
        </p:nvSpPr>
        <p:spPr>
          <a:xfrm>
            <a:off x="5580112" y="2636912"/>
            <a:ext cx="906017" cy="369332"/>
          </a:xfrm>
          <a:prstGeom prst="rect">
            <a:avLst/>
          </a:prstGeom>
          <a:noFill/>
        </p:spPr>
        <p:txBody>
          <a:bodyPr wrap="none" rtlCol="0">
            <a:spAutoFit/>
          </a:bodyPr>
          <a:lstStyle/>
          <a:p>
            <a:r>
              <a:rPr lang="en-GB" dirty="0" smtClean="0"/>
              <a:t>Waiting</a:t>
            </a:r>
            <a:endParaRPr lang="en-GB" dirty="0"/>
          </a:p>
        </p:txBody>
      </p:sp>
      <p:cxnSp>
        <p:nvCxnSpPr>
          <p:cNvPr id="74" name="Straight Arrow Connector 73"/>
          <p:cNvCxnSpPr>
            <a:stCxn id="10" idx="1"/>
          </p:cNvCxnSpPr>
          <p:nvPr/>
        </p:nvCxnSpPr>
        <p:spPr>
          <a:xfrm rot="10800000" flipV="1">
            <a:off x="683568" y="4925198"/>
            <a:ext cx="360040" cy="15969"/>
          </a:xfrm>
          <a:prstGeom prst="straightConnector1">
            <a:avLst/>
          </a:prstGeom>
          <a:ln w="190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37" name="~PP1797.WAV">
            <a:hlinkClick r:id="" action="ppaction://media"/>
          </p:cNvPr>
          <p:cNvPicPr>
            <a:picLocks noRot="1" noChangeAspect="1"/>
          </p:cNvPicPr>
          <p:nvPr>
            <a:wavAudioFile r:embed="rId1" name="~PP1797.WAV"/>
          </p:nvPr>
        </p:nvPicPr>
        <p:blipFill>
          <a:blip r:embed="rId3" cstate="print"/>
          <a:stretch>
            <a:fillRect/>
          </a:stretch>
        </p:blipFill>
        <p:spPr>
          <a:xfrm>
            <a:off x="8639175" y="6353175"/>
            <a:ext cx="304800" cy="304800"/>
          </a:xfrm>
          <a:prstGeom prst="rect">
            <a:avLst/>
          </a:prstGeom>
        </p:spPr>
      </p:pic>
    </p:spTree>
  </p:cSld>
  <p:clrMapOvr>
    <a:masterClrMapping/>
  </p:clrMapOvr>
  <p:transition advTm="1363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3200" dirty="0" smtClean="0"/>
              <a:t>Real options</a:t>
            </a:r>
            <a:br>
              <a:rPr lang="en-GB" sz="3200" dirty="0" smtClean="0"/>
            </a:br>
            <a:r>
              <a:rPr lang="en-GB" sz="3200" dirty="0" smtClean="0"/>
              <a:t>Strategic dimensions: application – I</a:t>
            </a:r>
            <a:endParaRPr lang="en-GB" sz="3200" dirty="0"/>
          </a:p>
        </p:txBody>
      </p:sp>
      <p:cxnSp>
        <p:nvCxnSpPr>
          <p:cNvPr id="5" name="Straight Arrow Connector 4"/>
          <p:cNvCxnSpPr/>
          <p:nvPr/>
        </p:nvCxnSpPr>
        <p:spPr>
          <a:xfrm rot="16200000" flipH="1">
            <a:off x="2411760" y="3717032"/>
            <a:ext cx="4680520" cy="72008"/>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683568" y="3573016"/>
            <a:ext cx="7776864" cy="1588"/>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11560" y="3645024"/>
            <a:ext cx="1530932" cy="369332"/>
          </a:xfrm>
          <a:prstGeom prst="rect">
            <a:avLst/>
          </a:prstGeom>
          <a:noFill/>
        </p:spPr>
        <p:txBody>
          <a:bodyPr wrap="none" rtlCol="0">
            <a:spAutoFit/>
          </a:bodyPr>
          <a:lstStyle/>
          <a:p>
            <a:r>
              <a:rPr lang="en-GB" b="1" dirty="0" smtClean="0"/>
              <a:t>Shared option</a:t>
            </a:r>
            <a:endParaRPr lang="en-GB" b="1" dirty="0"/>
          </a:p>
        </p:txBody>
      </p:sp>
      <p:sp>
        <p:nvSpPr>
          <p:cNvPr id="13" name="TextBox 12"/>
          <p:cNvSpPr txBox="1"/>
          <p:nvPr/>
        </p:nvSpPr>
        <p:spPr>
          <a:xfrm>
            <a:off x="6588224" y="3645024"/>
            <a:ext cx="1951047" cy="369332"/>
          </a:xfrm>
          <a:prstGeom prst="rect">
            <a:avLst/>
          </a:prstGeom>
          <a:noFill/>
        </p:spPr>
        <p:txBody>
          <a:bodyPr wrap="none" rtlCol="0">
            <a:spAutoFit/>
          </a:bodyPr>
          <a:lstStyle/>
          <a:p>
            <a:r>
              <a:rPr lang="en-GB" b="1" dirty="0" smtClean="0"/>
              <a:t>Proprietary option</a:t>
            </a:r>
            <a:endParaRPr lang="en-GB" b="1" dirty="0"/>
          </a:p>
        </p:txBody>
      </p:sp>
      <p:sp>
        <p:nvSpPr>
          <p:cNvPr id="14" name="TextBox 13"/>
          <p:cNvSpPr txBox="1"/>
          <p:nvPr/>
        </p:nvSpPr>
        <p:spPr>
          <a:xfrm rot="-5400000">
            <a:off x="3303763" y="2194959"/>
            <a:ext cx="2365746" cy="369332"/>
          </a:xfrm>
          <a:prstGeom prst="rect">
            <a:avLst/>
          </a:prstGeom>
          <a:noFill/>
        </p:spPr>
        <p:txBody>
          <a:bodyPr wrap="square" rtlCol="0">
            <a:spAutoFit/>
          </a:bodyPr>
          <a:lstStyle/>
          <a:p>
            <a:r>
              <a:rPr lang="en-GB" b="1" dirty="0" smtClean="0"/>
              <a:t>Minimal competition</a:t>
            </a:r>
            <a:endParaRPr lang="en-GB" b="1" dirty="0"/>
          </a:p>
        </p:txBody>
      </p:sp>
      <p:sp>
        <p:nvSpPr>
          <p:cNvPr id="15" name="TextBox 14"/>
          <p:cNvSpPr txBox="1"/>
          <p:nvPr/>
        </p:nvSpPr>
        <p:spPr>
          <a:xfrm rot="-5400000">
            <a:off x="3357769" y="4787247"/>
            <a:ext cx="2365746" cy="369332"/>
          </a:xfrm>
          <a:prstGeom prst="rect">
            <a:avLst/>
          </a:prstGeom>
          <a:noFill/>
        </p:spPr>
        <p:txBody>
          <a:bodyPr wrap="square" rtlCol="0">
            <a:spAutoFit/>
          </a:bodyPr>
          <a:lstStyle/>
          <a:p>
            <a:r>
              <a:rPr lang="en-GB" b="1" dirty="0" smtClean="0"/>
              <a:t>Intense competition</a:t>
            </a:r>
            <a:endParaRPr lang="en-GB" b="1" dirty="0"/>
          </a:p>
        </p:txBody>
      </p:sp>
      <p:sp>
        <p:nvSpPr>
          <p:cNvPr id="16" name="TextBox 15"/>
          <p:cNvSpPr txBox="1"/>
          <p:nvPr/>
        </p:nvSpPr>
        <p:spPr>
          <a:xfrm>
            <a:off x="1043608" y="1556792"/>
            <a:ext cx="3134256" cy="1477328"/>
          </a:xfrm>
          <a:prstGeom prst="rect">
            <a:avLst/>
          </a:prstGeom>
          <a:noFill/>
        </p:spPr>
        <p:txBody>
          <a:bodyPr wrap="none" rtlCol="0">
            <a:spAutoFit/>
          </a:bodyPr>
          <a:lstStyle/>
          <a:p>
            <a:r>
              <a:rPr lang="en-GB" dirty="0" smtClean="0"/>
              <a:t>Retain option until weaker</a:t>
            </a:r>
          </a:p>
          <a:p>
            <a:r>
              <a:rPr lang="en-GB" dirty="0"/>
              <a:t>c</a:t>
            </a:r>
            <a:r>
              <a:rPr lang="en-GB" dirty="0" smtClean="0"/>
              <a:t>ompetitors exercise it; pre-</a:t>
            </a:r>
          </a:p>
          <a:p>
            <a:r>
              <a:rPr lang="en-GB" dirty="0"/>
              <a:t>e</a:t>
            </a:r>
            <a:r>
              <a:rPr lang="en-GB" dirty="0" smtClean="0"/>
              <a:t>mption possible but dominant</a:t>
            </a:r>
          </a:p>
          <a:p>
            <a:r>
              <a:rPr lang="en-GB" dirty="0"/>
              <a:t>f</a:t>
            </a:r>
            <a:r>
              <a:rPr lang="en-GB" dirty="0" smtClean="0"/>
              <a:t>irm can corner most of the</a:t>
            </a:r>
          </a:p>
          <a:p>
            <a:r>
              <a:rPr lang="en-GB" dirty="0"/>
              <a:t>b</a:t>
            </a:r>
            <a:r>
              <a:rPr lang="en-GB" dirty="0" smtClean="0"/>
              <a:t>enefits of exercising option</a:t>
            </a:r>
          </a:p>
        </p:txBody>
      </p:sp>
      <p:sp>
        <p:nvSpPr>
          <p:cNvPr id="17" name="TextBox 16"/>
          <p:cNvSpPr txBox="1"/>
          <p:nvPr/>
        </p:nvSpPr>
        <p:spPr>
          <a:xfrm>
            <a:off x="1043608" y="4365104"/>
            <a:ext cx="2757871" cy="923330"/>
          </a:xfrm>
          <a:prstGeom prst="rect">
            <a:avLst/>
          </a:prstGeom>
          <a:noFill/>
        </p:spPr>
        <p:txBody>
          <a:bodyPr wrap="none" rtlCol="0">
            <a:spAutoFit/>
          </a:bodyPr>
          <a:lstStyle/>
          <a:p>
            <a:r>
              <a:rPr lang="en-GB" dirty="0" smtClean="0"/>
              <a:t>Rapid exercise of option for</a:t>
            </a:r>
          </a:p>
          <a:p>
            <a:r>
              <a:rPr lang="en-GB" dirty="0"/>
              <a:t>d</a:t>
            </a:r>
            <a:r>
              <a:rPr lang="en-GB" dirty="0" smtClean="0"/>
              <a:t>efensive or pre-emptive</a:t>
            </a:r>
          </a:p>
          <a:p>
            <a:r>
              <a:rPr lang="en-GB" dirty="0" smtClean="0"/>
              <a:t>reasons</a:t>
            </a:r>
            <a:endParaRPr lang="en-GB" dirty="0"/>
          </a:p>
        </p:txBody>
      </p:sp>
      <p:sp>
        <p:nvSpPr>
          <p:cNvPr id="18" name="TextBox 17"/>
          <p:cNvSpPr txBox="1"/>
          <p:nvPr/>
        </p:nvSpPr>
        <p:spPr>
          <a:xfrm>
            <a:off x="5004048" y="1988840"/>
            <a:ext cx="3099695" cy="646331"/>
          </a:xfrm>
          <a:prstGeom prst="rect">
            <a:avLst/>
          </a:prstGeom>
          <a:noFill/>
        </p:spPr>
        <p:txBody>
          <a:bodyPr wrap="none" rtlCol="0">
            <a:spAutoFit/>
          </a:bodyPr>
          <a:lstStyle/>
          <a:p>
            <a:r>
              <a:rPr lang="en-GB" dirty="0" smtClean="0"/>
              <a:t>No pre-emption risk and hence</a:t>
            </a:r>
          </a:p>
          <a:p>
            <a:r>
              <a:rPr lang="en-GB" dirty="0"/>
              <a:t>o</a:t>
            </a:r>
            <a:r>
              <a:rPr lang="en-GB" dirty="0" smtClean="0"/>
              <a:t>ption held till expiration</a:t>
            </a:r>
          </a:p>
        </p:txBody>
      </p:sp>
      <p:sp>
        <p:nvSpPr>
          <p:cNvPr id="19" name="TextBox 18"/>
          <p:cNvSpPr txBox="1"/>
          <p:nvPr/>
        </p:nvSpPr>
        <p:spPr>
          <a:xfrm>
            <a:off x="5076056" y="4293096"/>
            <a:ext cx="2700547" cy="923330"/>
          </a:xfrm>
          <a:prstGeom prst="rect">
            <a:avLst/>
          </a:prstGeom>
          <a:noFill/>
        </p:spPr>
        <p:txBody>
          <a:bodyPr wrap="none" rtlCol="0">
            <a:spAutoFit/>
          </a:bodyPr>
          <a:lstStyle/>
          <a:p>
            <a:r>
              <a:rPr lang="en-GB" dirty="0" smtClean="0"/>
              <a:t>Early exercise of options to</a:t>
            </a:r>
          </a:p>
          <a:p>
            <a:r>
              <a:rPr lang="en-GB" dirty="0"/>
              <a:t>p</a:t>
            </a:r>
            <a:r>
              <a:rPr lang="en-GB" dirty="0" smtClean="0"/>
              <a:t>reclude loss of value on </a:t>
            </a:r>
          </a:p>
          <a:p>
            <a:r>
              <a:rPr lang="en-GB" dirty="0"/>
              <a:t>a</a:t>
            </a:r>
            <a:r>
              <a:rPr lang="en-GB" dirty="0" smtClean="0"/>
              <a:t>ccount of competition</a:t>
            </a:r>
            <a:endParaRPr lang="en-GB" dirty="0"/>
          </a:p>
        </p:txBody>
      </p:sp>
      <p:sp>
        <p:nvSpPr>
          <p:cNvPr id="20" name="TextBox 19"/>
          <p:cNvSpPr txBox="1"/>
          <p:nvPr/>
        </p:nvSpPr>
        <p:spPr>
          <a:xfrm>
            <a:off x="395536" y="6396335"/>
            <a:ext cx="8748464" cy="461665"/>
          </a:xfrm>
          <a:prstGeom prst="rect">
            <a:avLst/>
          </a:prstGeom>
          <a:noFill/>
        </p:spPr>
        <p:txBody>
          <a:bodyPr wrap="square" rtlCol="0">
            <a:spAutoFit/>
          </a:bodyPr>
          <a:lstStyle/>
          <a:p>
            <a:r>
              <a:rPr lang="en-GB" sz="1200" dirty="0" err="1" smtClean="0"/>
              <a:t>Kester</a:t>
            </a:r>
            <a:r>
              <a:rPr lang="en-GB" sz="1200" dirty="0" smtClean="0"/>
              <a:t>, W.C. 2004), Today’s options for tomorrow’s growth, In: Schwartz, E.S. and </a:t>
            </a:r>
            <a:r>
              <a:rPr lang="en-GB" sz="1200" dirty="0" err="1" smtClean="0"/>
              <a:t>Trigeorgis</a:t>
            </a:r>
            <a:r>
              <a:rPr lang="en-GB" sz="1200" dirty="0" smtClean="0"/>
              <a:t>, L. (Eds.) </a:t>
            </a:r>
            <a:r>
              <a:rPr lang="en-GB" sz="1200" i="1" dirty="0" smtClean="0"/>
              <a:t>Real Options and Investment Under Uncertainty</a:t>
            </a:r>
            <a:r>
              <a:rPr lang="en-GB" sz="1200" dirty="0" smtClean="0"/>
              <a:t>, MIT Press, Cambridge, Massachusetts (Table 3.2)</a:t>
            </a:r>
            <a:endParaRPr lang="en-GB" sz="1200" dirty="0"/>
          </a:p>
        </p:txBody>
      </p:sp>
      <p:pic>
        <p:nvPicPr>
          <p:cNvPr id="26" name="~PP1437.WAV">
            <a:hlinkClick r:id="" action="ppaction://media"/>
          </p:cNvPr>
          <p:cNvPicPr>
            <a:picLocks noRot="1" noChangeAspect="1"/>
          </p:cNvPicPr>
          <p:nvPr>
            <a:wavAudioFile r:embed="rId1" name="~PP1437.WAV"/>
          </p:nvPr>
        </p:nvPicPr>
        <p:blipFill>
          <a:blip r:embed="rId3" cstate="print"/>
          <a:stretch>
            <a:fillRect/>
          </a:stretch>
        </p:blipFill>
        <p:spPr>
          <a:xfrm>
            <a:off x="8639175" y="6353175"/>
            <a:ext cx="304800" cy="304800"/>
          </a:xfrm>
          <a:prstGeom prst="rect">
            <a:avLst/>
          </a:prstGeom>
        </p:spPr>
      </p:pic>
    </p:spTree>
  </p:cSld>
  <p:clrMapOvr>
    <a:masterClrMapping/>
  </p:clrMapOvr>
  <p:transition advTm="1590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3200" dirty="0" smtClean="0"/>
              <a:t>Real options</a:t>
            </a:r>
            <a:br>
              <a:rPr lang="en-GB" sz="3200" dirty="0" smtClean="0"/>
            </a:br>
            <a:r>
              <a:rPr lang="en-GB" sz="3200" dirty="0" smtClean="0"/>
              <a:t>Strategic dimensions: application – II</a:t>
            </a:r>
            <a:endParaRPr lang="en-GB" sz="3200" dirty="0"/>
          </a:p>
        </p:txBody>
      </p:sp>
      <p:sp>
        <p:nvSpPr>
          <p:cNvPr id="3" name="Content Placeholder 2"/>
          <p:cNvSpPr>
            <a:spLocks noGrp="1"/>
          </p:cNvSpPr>
          <p:nvPr>
            <p:ph idx="1"/>
          </p:nvPr>
        </p:nvSpPr>
        <p:spPr>
          <a:xfrm>
            <a:off x="457200" y="1600200"/>
            <a:ext cx="8229600" cy="4997152"/>
          </a:xfrm>
        </p:spPr>
        <p:txBody>
          <a:bodyPr>
            <a:noAutofit/>
          </a:bodyPr>
          <a:lstStyle/>
          <a:p>
            <a:r>
              <a:rPr lang="en-GB" sz="2000" dirty="0" smtClean="0"/>
              <a:t>When would a firm enter a market?</a:t>
            </a:r>
          </a:p>
          <a:p>
            <a:endParaRPr lang="en-GB" sz="2000" dirty="0"/>
          </a:p>
          <a:p>
            <a:r>
              <a:rPr lang="en-GB" sz="2000" dirty="0" smtClean="0"/>
              <a:t>Neoclassical economics</a:t>
            </a:r>
          </a:p>
          <a:p>
            <a:pPr lvl="1"/>
            <a:r>
              <a:rPr lang="en-GB" sz="1800" dirty="0" smtClean="0"/>
              <a:t>As soon as the profitability of incumbent firms in an industry increases, the marginal benefit of entering the market will increase for the potential firm, exceeding its cost of capital; the firm should therefore enter</a:t>
            </a:r>
          </a:p>
          <a:p>
            <a:pPr lvl="1"/>
            <a:r>
              <a:rPr lang="en-GB" sz="1800" dirty="0" smtClean="0"/>
              <a:t>If there is no entry, it is on account of strategy adopted by the incumbent firm(s) to keep out potential competitors</a:t>
            </a:r>
            <a:endParaRPr lang="en-GB" sz="1800" dirty="0"/>
          </a:p>
          <a:p>
            <a:endParaRPr lang="en-GB" sz="2000" dirty="0" smtClean="0"/>
          </a:p>
          <a:p>
            <a:r>
              <a:rPr lang="en-GB" sz="2000" dirty="0" smtClean="0"/>
              <a:t>Real options approach</a:t>
            </a:r>
          </a:p>
          <a:p>
            <a:pPr lvl="1"/>
            <a:r>
              <a:rPr lang="en-GB" sz="1800" dirty="0" smtClean="0"/>
              <a:t>Given any level of profitability of incumbent firms, there is value in waiting for further information about demand etc before making an irreversible investment</a:t>
            </a:r>
          </a:p>
          <a:p>
            <a:pPr lvl="1"/>
            <a:r>
              <a:rPr lang="en-GB" sz="1800" dirty="0" smtClean="0"/>
              <a:t>Hence the profitability of the incumbent firms will have to be much higher than the cost of capital before the potential entrant exercises the option to enter and thereby exhausts the option value of waiting</a:t>
            </a:r>
            <a:endParaRPr lang="en-GB" sz="1800" dirty="0"/>
          </a:p>
        </p:txBody>
      </p:sp>
      <p:pic>
        <p:nvPicPr>
          <p:cNvPr id="5" name="~PP2610.WAV">
            <a:hlinkClick r:id="" action="ppaction://media"/>
          </p:cNvPr>
          <p:cNvPicPr>
            <a:picLocks noRot="1" noChangeAspect="1"/>
          </p:cNvPicPr>
          <p:nvPr>
            <a:wavAudioFile r:embed="rId1" name="~PP2610.WAV"/>
          </p:nvPr>
        </p:nvPicPr>
        <p:blipFill>
          <a:blip r:embed="rId3" cstate="print"/>
          <a:stretch>
            <a:fillRect/>
          </a:stretch>
        </p:blipFill>
        <p:spPr>
          <a:xfrm>
            <a:off x="8639175" y="6353175"/>
            <a:ext cx="304800" cy="304800"/>
          </a:xfrm>
          <a:prstGeom prst="rect">
            <a:avLst/>
          </a:prstGeom>
        </p:spPr>
      </p:pic>
    </p:spTree>
  </p:cSld>
  <p:clrMapOvr>
    <a:masterClrMapping/>
  </p:clrMapOvr>
  <p:transition advTm="1045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3200" dirty="0" smtClean="0"/>
              <a:t>Real options</a:t>
            </a:r>
            <a:br>
              <a:rPr lang="en-GB" sz="3200" dirty="0" smtClean="0"/>
            </a:br>
            <a:r>
              <a:rPr lang="en-GB" sz="3200" dirty="0" smtClean="0"/>
              <a:t>Impact of organisational forms</a:t>
            </a:r>
            <a:endParaRPr lang="en-GB" sz="3200" dirty="0"/>
          </a:p>
        </p:txBody>
      </p:sp>
      <p:sp>
        <p:nvSpPr>
          <p:cNvPr id="3" name="Content Placeholder 2"/>
          <p:cNvSpPr>
            <a:spLocks noGrp="1"/>
          </p:cNvSpPr>
          <p:nvPr>
            <p:ph idx="1"/>
          </p:nvPr>
        </p:nvSpPr>
        <p:spPr>
          <a:xfrm>
            <a:off x="457200" y="1600200"/>
            <a:ext cx="8229600" cy="4709120"/>
          </a:xfrm>
        </p:spPr>
        <p:txBody>
          <a:bodyPr>
            <a:normAutofit fontScale="70000" lnSpcReduction="20000"/>
          </a:bodyPr>
          <a:lstStyle/>
          <a:p>
            <a:r>
              <a:rPr lang="en-GB" dirty="0" smtClean="0"/>
              <a:t>Firm divided into divisions, each of which produces an output (M-form)</a:t>
            </a:r>
          </a:p>
          <a:p>
            <a:pPr lvl="1"/>
            <a:r>
              <a:rPr lang="en-GB" dirty="0" smtClean="0"/>
              <a:t>The corporate office manages the options associated with all the divisions</a:t>
            </a:r>
          </a:p>
          <a:p>
            <a:pPr lvl="1"/>
            <a:r>
              <a:rPr lang="en-GB" dirty="0" smtClean="0"/>
              <a:t>If each division represents an option, the corporate office in effect manages a portfolio of options</a:t>
            </a:r>
          </a:p>
          <a:p>
            <a:pPr lvl="1"/>
            <a:r>
              <a:rPr lang="en-GB" dirty="0" smtClean="0"/>
              <a:t>The management of these options is done by way of acquisitions (of new options) and divestitures (or sale of options)</a:t>
            </a:r>
          </a:p>
          <a:p>
            <a:pPr>
              <a:buNone/>
            </a:pPr>
            <a:endParaRPr lang="en-GB" dirty="0"/>
          </a:p>
          <a:p>
            <a:r>
              <a:rPr lang="en-GB" dirty="0" smtClean="0"/>
              <a:t>Keiretsu</a:t>
            </a:r>
          </a:p>
          <a:p>
            <a:pPr lvl="1"/>
            <a:r>
              <a:rPr lang="en-GB" dirty="0" smtClean="0"/>
              <a:t>Functionally independent firms, generally from the same business group, organised around a main bank</a:t>
            </a:r>
          </a:p>
          <a:p>
            <a:pPr lvl="1"/>
            <a:r>
              <a:rPr lang="en-GB" dirty="0" smtClean="0"/>
              <a:t>The firms have functional independence, and hence each manages (i.e., buys, exercises and sells) its own options</a:t>
            </a:r>
          </a:p>
          <a:p>
            <a:pPr lvl="1"/>
            <a:r>
              <a:rPr lang="en-GB" dirty="0" smtClean="0"/>
              <a:t>Offers a more effective way to manage options than the M-form structure</a:t>
            </a:r>
            <a:endParaRPr lang="en-GB" dirty="0"/>
          </a:p>
          <a:p>
            <a:endParaRPr lang="en-GB" dirty="0"/>
          </a:p>
        </p:txBody>
      </p:sp>
      <p:pic>
        <p:nvPicPr>
          <p:cNvPr id="7" name="~PP3067.WAV">
            <a:hlinkClick r:id="" action="ppaction://media"/>
          </p:cNvPr>
          <p:cNvPicPr>
            <a:picLocks noRot="1" noChangeAspect="1"/>
          </p:cNvPicPr>
          <p:nvPr>
            <a:wavAudioFile r:embed="rId1" name="~PP3067.WAV"/>
          </p:nvPr>
        </p:nvPicPr>
        <p:blipFill>
          <a:blip r:embed="rId3" cstate="print"/>
          <a:stretch>
            <a:fillRect/>
          </a:stretch>
        </p:blipFill>
        <p:spPr>
          <a:xfrm>
            <a:off x="8639175" y="6353175"/>
            <a:ext cx="304800" cy="304800"/>
          </a:xfrm>
          <a:prstGeom prst="rect">
            <a:avLst/>
          </a:prstGeom>
        </p:spPr>
      </p:pic>
    </p:spTree>
  </p:cSld>
  <p:clrMapOvr>
    <a:masterClrMapping/>
  </p:clrMapOvr>
  <p:transition advTm="912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3200" dirty="0" smtClean="0"/>
              <a:t>The human being behind the strategies</a:t>
            </a:r>
            <a:br>
              <a:rPr lang="en-GB" sz="3200" dirty="0" smtClean="0"/>
            </a:br>
            <a:r>
              <a:rPr lang="en-GB" sz="3200" dirty="0" smtClean="0"/>
              <a:t>Expected utility theory</a:t>
            </a:r>
            <a:endParaRPr lang="en-GB" sz="3200" dirty="0"/>
          </a:p>
        </p:txBody>
      </p:sp>
      <p:graphicFrame>
        <p:nvGraphicFramePr>
          <p:cNvPr id="4" name="Content Placeholder 3"/>
          <p:cNvGraphicFramePr>
            <a:graphicFrameLocks noGrp="1"/>
          </p:cNvGraphicFramePr>
          <p:nvPr>
            <p:ph idx="1"/>
          </p:nvPr>
        </p:nvGraphicFramePr>
        <p:xfrm>
          <a:off x="457200" y="1600200"/>
          <a:ext cx="8229600" cy="3688080"/>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370840">
                <a:tc>
                  <a:txBody>
                    <a:bodyPr/>
                    <a:lstStyle/>
                    <a:p>
                      <a:endParaRPr lang="en-GB" sz="2400" dirty="0"/>
                    </a:p>
                  </a:txBody>
                  <a:tcPr/>
                </a:tc>
                <a:tc>
                  <a:txBody>
                    <a:bodyPr/>
                    <a:lstStyle/>
                    <a:p>
                      <a:pPr algn="ctr"/>
                      <a:r>
                        <a:rPr lang="en-GB" sz="2200" dirty="0" smtClean="0"/>
                        <a:t>Probabilities</a:t>
                      </a:r>
                      <a:endParaRPr lang="en-GB" sz="2200" dirty="0"/>
                    </a:p>
                  </a:txBody>
                  <a:tcPr/>
                </a:tc>
                <a:tc>
                  <a:txBody>
                    <a:bodyPr/>
                    <a:lstStyle/>
                    <a:p>
                      <a:pPr algn="ctr"/>
                      <a:r>
                        <a:rPr lang="en-GB" sz="2200" dirty="0" smtClean="0"/>
                        <a:t>Payoff from</a:t>
                      </a:r>
                    </a:p>
                    <a:p>
                      <a:pPr algn="ctr"/>
                      <a:r>
                        <a:rPr lang="en-GB" sz="2200" dirty="0" smtClean="0"/>
                        <a:t>Strategy 1</a:t>
                      </a:r>
                      <a:endParaRPr lang="en-GB" sz="2200" dirty="0"/>
                    </a:p>
                  </a:txBody>
                  <a:tcPr/>
                </a:tc>
                <a:tc>
                  <a:txBody>
                    <a:bodyPr/>
                    <a:lstStyle/>
                    <a:p>
                      <a:pPr algn="ctr"/>
                      <a:r>
                        <a:rPr lang="en-GB" sz="2200" dirty="0" smtClean="0"/>
                        <a:t>Payoff from</a:t>
                      </a:r>
                    </a:p>
                    <a:p>
                      <a:pPr algn="ctr"/>
                      <a:r>
                        <a:rPr lang="en-GB" sz="2200" dirty="0" smtClean="0"/>
                        <a:t>Strategy 2</a:t>
                      </a:r>
                      <a:endParaRPr lang="en-GB" sz="2200" dirty="0"/>
                    </a:p>
                  </a:txBody>
                  <a:tcPr/>
                </a:tc>
                <a:tc>
                  <a:txBody>
                    <a:bodyPr/>
                    <a:lstStyle/>
                    <a:p>
                      <a:pPr algn="ctr"/>
                      <a:r>
                        <a:rPr lang="en-GB" sz="2200" dirty="0" smtClean="0"/>
                        <a:t>Payoff from</a:t>
                      </a:r>
                    </a:p>
                    <a:p>
                      <a:pPr algn="ctr"/>
                      <a:r>
                        <a:rPr lang="en-GB" sz="2200" dirty="0" smtClean="0"/>
                        <a:t>Strategy</a:t>
                      </a:r>
                      <a:r>
                        <a:rPr lang="en-GB" sz="2200" baseline="0" dirty="0" smtClean="0"/>
                        <a:t> 3</a:t>
                      </a:r>
                      <a:endParaRPr lang="en-GB" sz="2200" dirty="0"/>
                    </a:p>
                  </a:txBody>
                  <a:tcPr/>
                </a:tc>
              </a:tr>
              <a:tr h="370840">
                <a:tc>
                  <a:txBody>
                    <a:bodyPr/>
                    <a:lstStyle/>
                    <a:p>
                      <a:r>
                        <a:rPr lang="en-GB" sz="2400" dirty="0" smtClean="0"/>
                        <a:t>Outcome</a:t>
                      </a:r>
                      <a:r>
                        <a:rPr lang="en-GB" sz="2400" baseline="0" dirty="0" smtClean="0"/>
                        <a:t> A</a:t>
                      </a:r>
                      <a:endParaRPr lang="en-GB" sz="2400" dirty="0"/>
                    </a:p>
                  </a:txBody>
                  <a:tcPr/>
                </a:tc>
                <a:tc>
                  <a:txBody>
                    <a:bodyPr/>
                    <a:lstStyle/>
                    <a:p>
                      <a:pPr algn="ctr"/>
                      <a:r>
                        <a:rPr lang="en-GB" sz="2400" dirty="0" smtClean="0"/>
                        <a:t>0.3</a:t>
                      </a:r>
                    </a:p>
                  </a:txBody>
                  <a:tcPr/>
                </a:tc>
                <a:tc>
                  <a:txBody>
                    <a:bodyPr/>
                    <a:lstStyle/>
                    <a:p>
                      <a:pPr algn="ctr"/>
                      <a:r>
                        <a:rPr lang="en-GB" sz="2400" dirty="0" smtClean="0"/>
                        <a:t>20</a:t>
                      </a:r>
                      <a:endParaRPr lang="en-GB" sz="2400" dirty="0"/>
                    </a:p>
                  </a:txBody>
                  <a:tcPr/>
                </a:tc>
                <a:tc>
                  <a:txBody>
                    <a:bodyPr/>
                    <a:lstStyle/>
                    <a:p>
                      <a:pPr algn="ctr"/>
                      <a:r>
                        <a:rPr lang="en-GB" sz="2400" dirty="0" smtClean="0"/>
                        <a:t>10</a:t>
                      </a:r>
                      <a:endParaRPr lang="en-GB" sz="2400" dirty="0"/>
                    </a:p>
                  </a:txBody>
                  <a:tcPr/>
                </a:tc>
                <a:tc>
                  <a:txBody>
                    <a:bodyPr/>
                    <a:lstStyle/>
                    <a:p>
                      <a:pPr algn="ctr"/>
                      <a:r>
                        <a:rPr lang="en-GB" sz="2400" dirty="0" smtClean="0"/>
                        <a:t>40</a:t>
                      </a:r>
                      <a:endParaRPr lang="en-GB" sz="2400" dirty="0"/>
                    </a:p>
                  </a:txBody>
                  <a:tcPr/>
                </a:tc>
              </a:tr>
              <a:tr h="370840">
                <a:tc>
                  <a:txBody>
                    <a:bodyPr/>
                    <a:lstStyle/>
                    <a:p>
                      <a:r>
                        <a:rPr lang="en-GB" sz="2400" dirty="0" smtClean="0"/>
                        <a:t>Outcome B</a:t>
                      </a:r>
                    </a:p>
                  </a:txBody>
                  <a:tcPr/>
                </a:tc>
                <a:tc>
                  <a:txBody>
                    <a:bodyPr/>
                    <a:lstStyle/>
                    <a:p>
                      <a:pPr algn="ctr"/>
                      <a:r>
                        <a:rPr lang="en-GB" sz="2400" dirty="0" smtClean="0"/>
                        <a:t>0.2</a:t>
                      </a:r>
                      <a:endParaRPr lang="en-GB" sz="2400" dirty="0"/>
                    </a:p>
                  </a:txBody>
                  <a:tcPr/>
                </a:tc>
                <a:tc>
                  <a:txBody>
                    <a:bodyPr/>
                    <a:lstStyle/>
                    <a:p>
                      <a:pPr algn="ctr"/>
                      <a:r>
                        <a:rPr lang="en-GB" sz="2400" dirty="0" smtClean="0"/>
                        <a:t>20</a:t>
                      </a:r>
                      <a:endParaRPr lang="en-GB" sz="2400" dirty="0"/>
                    </a:p>
                  </a:txBody>
                  <a:tcPr/>
                </a:tc>
                <a:tc>
                  <a:txBody>
                    <a:bodyPr/>
                    <a:lstStyle/>
                    <a:p>
                      <a:pPr algn="ctr"/>
                      <a:r>
                        <a:rPr lang="en-GB" sz="2400" dirty="0" smtClean="0"/>
                        <a:t>40</a:t>
                      </a:r>
                      <a:endParaRPr lang="en-GB" sz="2400" dirty="0"/>
                    </a:p>
                  </a:txBody>
                  <a:tcPr/>
                </a:tc>
                <a:tc>
                  <a:txBody>
                    <a:bodyPr/>
                    <a:lstStyle/>
                    <a:p>
                      <a:pPr algn="ctr"/>
                      <a:r>
                        <a:rPr lang="en-GB" sz="2400" dirty="0" smtClean="0"/>
                        <a:t>20</a:t>
                      </a:r>
                      <a:endParaRPr lang="en-GB" sz="2400" dirty="0"/>
                    </a:p>
                  </a:txBody>
                  <a:tcPr/>
                </a:tc>
              </a:tr>
              <a:tr h="370840">
                <a:tc>
                  <a:txBody>
                    <a:bodyPr/>
                    <a:lstStyle/>
                    <a:p>
                      <a:r>
                        <a:rPr lang="en-GB" sz="2400" dirty="0" smtClean="0"/>
                        <a:t>Outcome C</a:t>
                      </a:r>
                      <a:endParaRPr lang="en-GB" sz="2400" dirty="0"/>
                    </a:p>
                  </a:txBody>
                  <a:tcPr/>
                </a:tc>
                <a:tc>
                  <a:txBody>
                    <a:bodyPr/>
                    <a:lstStyle/>
                    <a:p>
                      <a:pPr algn="ctr"/>
                      <a:r>
                        <a:rPr lang="en-GB" sz="2400" dirty="0" smtClean="0"/>
                        <a:t>0.5</a:t>
                      </a:r>
                      <a:endParaRPr lang="en-GB" sz="2400" dirty="0"/>
                    </a:p>
                  </a:txBody>
                  <a:tcPr/>
                </a:tc>
                <a:tc>
                  <a:txBody>
                    <a:bodyPr/>
                    <a:lstStyle/>
                    <a:p>
                      <a:pPr algn="ctr"/>
                      <a:r>
                        <a:rPr lang="en-GB" sz="2400" dirty="0" smtClean="0"/>
                        <a:t>30</a:t>
                      </a:r>
                      <a:endParaRPr lang="en-GB" sz="2400" dirty="0"/>
                    </a:p>
                  </a:txBody>
                  <a:tcPr/>
                </a:tc>
                <a:tc>
                  <a:txBody>
                    <a:bodyPr/>
                    <a:lstStyle/>
                    <a:p>
                      <a:pPr algn="ctr"/>
                      <a:r>
                        <a:rPr lang="en-GB" sz="2400" dirty="0" smtClean="0"/>
                        <a:t>10</a:t>
                      </a:r>
                      <a:endParaRPr lang="en-GB" sz="2400" dirty="0"/>
                    </a:p>
                  </a:txBody>
                  <a:tcPr/>
                </a:tc>
                <a:tc>
                  <a:txBody>
                    <a:bodyPr/>
                    <a:lstStyle/>
                    <a:p>
                      <a:pPr algn="ctr"/>
                      <a:r>
                        <a:rPr lang="en-GB" sz="2400" dirty="0" smtClean="0"/>
                        <a:t>10</a:t>
                      </a:r>
                      <a:endParaRPr lang="en-GB" sz="2400" dirty="0"/>
                    </a:p>
                  </a:txBody>
                  <a:tcPr/>
                </a:tc>
              </a:tr>
              <a:tr h="370840">
                <a:tc gridSpan="2">
                  <a:txBody>
                    <a:bodyPr/>
                    <a:lstStyle/>
                    <a:p>
                      <a:r>
                        <a:rPr lang="en-GB" sz="2400" dirty="0" smtClean="0"/>
                        <a:t>Expected</a:t>
                      </a:r>
                      <a:r>
                        <a:rPr lang="en-GB" sz="2400" baseline="0" dirty="0" smtClean="0"/>
                        <a:t> payoff</a:t>
                      </a:r>
                      <a:endParaRPr lang="en-GB" sz="2400" dirty="0"/>
                    </a:p>
                  </a:txBody>
                  <a:tcPr/>
                </a:tc>
                <a:tc hMerge="1">
                  <a:txBody>
                    <a:bodyPr/>
                    <a:lstStyle/>
                    <a:p>
                      <a:endParaRPr lang="en-GB" dirty="0"/>
                    </a:p>
                  </a:txBody>
                  <a:tcPr/>
                </a:tc>
                <a:tc>
                  <a:txBody>
                    <a:bodyPr/>
                    <a:lstStyle/>
                    <a:p>
                      <a:pPr algn="ctr"/>
                      <a:r>
                        <a:rPr lang="en-GB" sz="2400" b="1" dirty="0" smtClean="0">
                          <a:solidFill>
                            <a:srgbClr val="FF0000"/>
                          </a:solidFill>
                        </a:rPr>
                        <a:t>25</a:t>
                      </a:r>
                    </a:p>
                    <a:p>
                      <a:pPr algn="ctr"/>
                      <a:r>
                        <a:rPr lang="en-GB" sz="2400" dirty="0" smtClean="0"/>
                        <a:t>=</a:t>
                      </a:r>
                      <a:r>
                        <a:rPr lang="en-GB" sz="2400" baseline="0" dirty="0" smtClean="0"/>
                        <a:t> (0.3 x 20) </a:t>
                      </a:r>
                    </a:p>
                    <a:p>
                      <a:pPr algn="ctr"/>
                      <a:r>
                        <a:rPr lang="en-GB" sz="2400" baseline="0" dirty="0" smtClean="0"/>
                        <a:t>+ (0.2 x 20)</a:t>
                      </a:r>
                    </a:p>
                    <a:p>
                      <a:pPr algn="ctr"/>
                      <a:r>
                        <a:rPr lang="en-GB" sz="2400" baseline="0" dirty="0" smtClean="0"/>
                        <a:t>+ (0.5 x 30) </a:t>
                      </a:r>
                      <a:endParaRPr lang="en-GB" sz="2400" dirty="0"/>
                    </a:p>
                  </a:txBody>
                  <a:tcPr/>
                </a:tc>
                <a:tc>
                  <a:txBody>
                    <a:bodyPr/>
                    <a:lstStyle/>
                    <a:p>
                      <a:pPr algn="ctr"/>
                      <a:r>
                        <a:rPr lang="en-GB" sz="2400" b="1" dirty="0" smtClean="0">
                          <a:solidFill>
                            <a:srgbClr val="0070C0"/>
                          </a:solidFill>
                        </a:rPr>
                        <a:t>16</a:t>
                      </a:r>
                    </a:p>
                    <a:p>
                      <a:pPr algn="ctr"/>
                      <a:r>
                        <a:rPr lang="en-GB" sz="2400" dirty="0" smtClean="0"/>
                        <a:t>= (0.3 x 10)</a:t>
                      </a:r>
                    </a:p>
                    <a:p>
                      <a:pPr algn="ctr"/>
                      <a:r>
                        <a:rPr lang="en-GB" sz="2400" dirty="0" smtClean="0"/>
                        <a:t>+ (0.2 x 40)</a:t>
                      </a:r>
                    </a:p>
                    <a:p>
                      <a:pPr algn="ctr"/>
                      <a:r>
                        <a:rPr lang="en-GB" sz="2400" dirty="0" smtClean="0"/>
                        <a:t>+ (0.5 x 10)</a:t>
                      </a:r>
                      <a:endParaRPr lang="en-GB" sz="2400" dirty="0"/>
                    </a:p>
                  </a:txBody>
                  <a:tcPr/>
                </a:tc>
                <a:tc>
                  <a:txBody>
                    <a:bodyPr/>
                    <a:lstStyle/>
                    <a:p>
                      <a:pPr algn="ctr"/>
                      <a:r>
                        <a:rPr lang="en-GB" sz="2400" b="1" dirty="0" smtClean="0">
                          <a:solidFill>
                            <a:srgbClr val="00B050"/>
                          </a:solidFill>
                        </a:rPr>
                        <a:t>21</a:t>
                      </a:r>
                    </a:p>
                    <a:p>
                      <a:pPr algn="ctr"/>
                      <a:r>
                        <a:rPr lang="en-GB" sz="2400" dirty="0" smtClean="0"/>
                        <a:t>= (0.3 x 40)</a:t>
                      </a:r>
                    </a:p>
                    <a:p>
                      <a:pPr algn="ctr"/>
                      <a:r>
                        <a:rPr lang="en-GB" sz="2400" dirty="0" smtClean="0"/>
                        <a:t>+ (0.2 x 20)</a:t>
                      </a:r>
                    </a:p>
                    <a:p>
                      <a:pPr algn="ctr"/>
                      <a:r>
                        <a:rPr lang="en-GB" sz="2400" dirty="0" smtClean="0"/>
                        <a:t>+ (0.5 x 10)</a:t>
                      </a:r>
                      <a:endParaRPr lang="en-GB" sz="2400" dirty="0"/>
                    </a:p>
                  </a:txBody>
                  <a:tcPr/>
                </a:tc>
              </a:tr>
            </a:tbl>
          </a:graphicData>
        </a:graphic>
      </p:graphicFrame>
      <p:sp>
        <p:nvSpPr>
          <p:cNvPr id="5" name="TextBox 4"/>
          <p:cNvSpPr txBox="1"/>
          <p:nvPr/>
        </p:nvSpPr>
        <p:spPr>
          <a:xfrm>
            <a:off x="395536" y="5445224"/>
            <a:ext cx="7981010" cy="400110"/>
          </a:xfrm>
          <a:prstGeom prst="rect">
            <a:avLst/>
          </a:prstGeom>
          <a:noFill/>
        </p:spPr>
        <p:txBody>
          <a:bodyPr wrap="square" rtlCol="0">
            <a:spAutoFit/>
          </a:bodyPr>
          <a:lstStyle/>
          <a:p>
            <a:r>
              <a:rPr lang="en-GB" sz="2000" dirty="0" smtClean="0"/>
              <a:t>Expected utility theory suggests that an individual would choose Strategy 1.</a:t>
            </a:r>
            <a:endParaRPr lang="en-GB" sz="2000" dirty="0"/>
          </a:p>
        </p:txBody>
      </p:sp>
      <p:pic>
        <p:nvPicPr>
          <p:cNvPr id="10" name="~PP1863.WAV">
            <a:hlinkClick r:id="" action="ppaction://media"/>
          </p:cNvPr>
          <p:cNvPicPr>
            <a:picLocks noRot="1" noChangeAspect="1"/>
          </p:cNvPicPr>
          <p:nvPr>
            <a:wavAudioFile r:embed="rId1" name="~PP1863.WAV"/>
          </p:nvPr>
        </p:nvPicPr>
        <p:blipFill>
          <a:blip r:embed="rId3" cstate="print"/>
          <a:stretch>
            <a:fillRect/>
          </a:stretch>
        </p:blipFill>
        <p:spPr>
          <a:xfrm>
            <a:off x="8639175" y="6353175"/>
            <a:ext cx="304800" cy="304800"/>
          </a:xfrm>
          <a:prstGeom prst="rect">
            <a:avLst/>
          </a:prstGeom>
        </p:spPr>
      </p:pic>
    </p:spTree>
  </p:cSld>
  <p:clrMapOvr>
    <a:masterClrMapping/>
  </p:clrMapOvr>
  <p:transition advTm="575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3200" dirty="0" smtClean="0"/>
              <a:t>The human being behind the strategies</a:t>
            </a:r>
            <a:br>
              <a:rPr lang="en-GB" sz="3200" dirty="0" smtClean="0"/>
            </a:br>
            <a:r>
              <a:rPr lang="en-GB" sz="3200" dirty="0" smtClean="0"/>
              <a:t>Prospect theory</a:t>
            </a:r>
            <a:endParaRPr lang="en-GB" sz="3200" dirty="0"/>
          </a:p>
        </p:txBody>
      </p:sp>
      <p:sp>
        <p:nvSpPr>
          <p:cNvPr id="3" name="Content Placeholder 2"/>
          <p:cNvSpPr>
            <a:spLocks noGrp="1"/>
          </p:cNvSpPr>
          <p:nvPr>
            <p:ph idx="1"/>
          </p:nvPr>
        </p:nvSpPr>
        <p:spPr>
          <a:xfrm>
            <a:off x="467544" y="1484784"/>
            <a:ext cx="8229600" cy="5112568"/>
          </a:xfrm>
        </p:spPr>
        <p:txBody>
          <a:bodyPr>
            <a:normAutofit fontScale="70000" lnSpcReduction="20000"/>
          </a:bodyPr>
          <a:lstStyle/>
          <a:p>
            <a:r>
              <a:rPr lang="en-GB" dirty="0" smtClean="0"/>
              <a:t>People think about outcomes of their choices in terms of profits and losses, i.e., in terms of deviations from some reference point</a:t>
            </a:r>
          </a:p>
          <a:p>
            <a:endParaRPr lang="en-GB" dirty="0"/>
          </a:p>
          <a:p>
            <a:r>
              <a:rPr lang="en-GB" dirty="0" smtClean="0"/>
              <a:t>People treat gains and losses differently</a:t>
            </a:r>
          </a:p>
          <a:p>
            <a:pPr lvl="1"/>
            <a:r>
              <a:rPr lang="en-GB" dirty="0" smtClean="0"/>
              <a:t>They are risk averse with respect to profits (i.e., opt for a certain outcome) but accept the risk and are willing gamble if they know that a loss is very likely</a:t>
            </a:r>
          </a:p>
          <a:p>
            <a:pPr lvl="1"/>
            <a:r>
              <a:rPr lang="en-GB" dirty="0" smtClean="0"/>
              <a:t>They have </a:t>
            </a:r>
            <a:r>
              <a:rPr lang="en-GB" i="1" dirty="0" smtClean="0"/>
              <a:t>loss aversion</a:t>
            </a:r>
            <a:r>
              <a:rPr lang="en-GB" dirty="0" smtClean="0"/>
              <a:t>, i.e., the negative impact of a loss is greater than the positive impact of a profit or gain (an implication of which is the </a:t>
            </a:r>
            <a:r>
              <a:rPr lang="en-GB" i="1" dirty="0" smtClean="0"/>
              <a:t>endowment effect</a:t>
            </a:r>
            <a:r>
              <a:rPr lang="en-GB" dirty="0" smtClean="0"/>
              <a:t>)</a:t>
            </a:r>
            <a:endParaRPr lang="en-GB" dirty="0"/>
          </a:p>
          <a:p>
            <a:endParaRPr lang="en-GB" dirty="0" smtClean="0"/>
          </a:p>
          <a:p>
            <a:r>
              <a:rPr lang="en-GB" dirty="0" smtClean="0"/>
              <a:t>People are far more likely to adopt strategies that would change the likelihood of an outcome at the extremes (when probability is close to either 0 or 1) than in the middle range</a:t>
            </a:r>
          </a:p>
          <a:p>
            <a:endParaRPr lang="en-GB" dirty="0"/>
          </a:p>
          <a:p>
            <a:r>
              <a:rPr lang="en-GB" dirty="0" smtClean="0"/>
              <a:t>People making a choice between two alternatives focus on the differences rather than on the similarities</a:t>
            </a:r>
            <a:endParaRPr lang="en-GB" dirty="0"/>
          </a:p>
        </p:txBody>
      </p:sp>
      <p:pic>
        <p:nvPicPr>
          <p:cNvPr id="5" name="~PP3355.WAV">
            <a:hlinkClick r:id="" action="ppaction://media"/>
          </p:cNvPr>
          <p:cNvPicPr>
            <a:picLocks noRot="1" noChangeAspect="1"/>
          </p:cNvPicPr>
          <p:nvPr>
            <a:wavAudioFile r:embed="rId1" name="~PP3355.WAV"/>
          </p:nvPr>
        </p:nvPicPr>
        <p:blipFill>
          <a:blip r:embed="rId4" cstate="print"/>
          <a:stretch>
            <a:fillRect/>
          </a:stretch>
        </p:blipFill>
        <p:spPr>
          <a:xfrm>
            <a:off x="8639175" y="6353175"/>
            <a:ext cx="304800" cy="304800"/>
          </a:xfrm>
          <a:prstGeom prst="rect">
            <a:avLst/>
          </a:prstGeom>
        </p:spPr>
      </p:pic>
    </p:spTree>
  </p:cSld>
  <p:clrMapOvr>
    <a:masterClrMapping/>
  </p:clrMapOvr>
  <p:transition advTm="1074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3200" dirty="0" smtClean="0"/>
              <a:t>Where do we go from here?</a:t>
            </a:r>
            <a:endParaRPr lang="en-GB" sz="3200" dirty="0"/>
          </a:p>
        </p:txBody>
      </p:sp>
      <p:sp>
        <p:nvSpPr>
          <p:cNvPr id="4" name="TextBox 3"/>
          <p:cNvSpPr txBox="1"/>
          <p:nvPr/>
        </p:nvSpPr>
        <p:spPr>
          <a:xfrm>
            <a:off x="3779912" y="2276872"/>
            <a:ext cx="1800200"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dirty="0" smtClean="0"/>
              <a:t>Shadow option</a:t>
            </a:r>
            <a:endParaRPr lang="en-GB" sz="2000" dirty="0"/>
          </a:p>
        </p:txBody>
      </p:sp>
      <p:sp>
        <p:nvSpPr>
          <p:cNvPr id="5" name="TextBox 4"/>
          <p:cNvSpPr txBox="1"/>
          <p:nvPr/>
        </p:nvSpPr>
        <p:spPr>
          <a:xfrm>
            <a:off x="3779912" y="3212976"/>
            <a:ext cx="1800200"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dirty="0" smtClean="0"/>
              <a:t>Real option</a:t>
            </a:r>
            <a:endParaRPr lang="en-GB" sz="2000" dirty="0"/>
          </a:p>
        </p:txBody>
      </p:sp>
      <p:sp>
        <p:nvSpPr>
          <p:cNvPr id="6" name="TextBox 5"/>
          <p:cNvSpPr txBox="1"/>
          <p:nvPr/>
        </p:nvSpPr>
        <p:spPr>
          <a:xfrm>
            <a:off x="3779912" y="4221088"/>
            <a:ext cx="1800200"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dirty="0" smtClean="0"/>
              <a:t>Option strike</a:t>
            </a:r>
            <a:endParaRPr lang="en-GB" sz="2000" dirty="0"/>
          </a:p>
        </p:txBody>
      </p:sp>
      <p:sp>
        <p:nvSpPr>
          <p:cNvPr id="7" name="TextBox 6"/>
          <p:cNvSpPr txBox="1"/>
          <p:nvPr/>
        </p:nvSpPr>
        <p:spPr>
          <a:xfrm>
            <a:off x="755576" y="2636912"/>
            <a:ext cx="1800200" cy="40011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dirty="0" smtClean="0"/>
              <a:t>UNCERTAINTY</a:t>
            </a:r>
            <a:endParaRPr lang="en-GB" sz="2000" dirty="0"/>
          </a:p>
        </p:txBody>
      </p:sp>
      <p:sp>
        <p:nvSpPr>
          <p:cNvPr id="8" name="TextBox 7"/>
          <p:cNvSpPr txBox="1"/>
          <p:nvPr/>
        </p:nvSpPr>
        <p:spPr>
          <a:xfrm>
            <a:off x="3779912" y="5157192"/>
            <a:ext cx="1800200"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dirty="0" smtClean="0"/>
              <a:t>Call</a:t>
            </a:r>
            <a:endParaRPr lang="en-GB" sz="2000" dirty="0"/>
          </a:p>
        </p:txBody>
      </p:sp>
      <p:sp>
        <p:nvSpPr>
          <p:cNvPr id="9" name="TextBox 8"/>
          <p:cNvSpPr txBox="1"/>
          <p:nvPr/>
        </p:nvSpPr>
        <p:spPr>
          <a:xfrm>
            <a:off x="6372200" y="5157192"/>
            <a:ext cx="1800200"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dirty="0" smtClean="0"/>
              <a:t>Put</a:t>
            </a:r>
            <a:endParaRPr lang="en-GB" sz="2000" dirty="0"/>
          </a:p>
        </p:txBody>
      </p:sp>
      <p:cxnSp>
        <p:nvCxnSpPr>
          <p:cNvPr id="17" name="Straight Arrow Connector 16"/>
          <p:cNvCxnSpPr>
            <a:stCxn id="4" idx="2"/>
            <a:endCxn id="5" idx="0"/>
          </p:cNvCxnSpPr>
          <p:nvPr/>
        </p:nvCxnSpPr>
        <p:spPr>
          <a:xfrm rot="5400000">
            <a:off x="4412015" y="2944979"/>
            <a:ext cx="535994" cy="1588"/>
          </a:xfrm>
          <a:prstGeom prst="straightConnector1">
            <a:avLst/>
          </a:prstGeom>
          <a:ln w="2857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5" idx="2"/>
            <a:endCxn id="6" idx="0"/>
          </p:cNvCxnSpPr>
          <p:nvPr/>
        </p:nvCxnSpPr>
        <p:spPr>
          <a:xfrm rot="5400000">
            <a:off x="4376011" y="3917087"/>
            <a:ext cx="608002"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6" idx="2"/>
            <a:endCxn id="8" idx="0"/>
          </p:cNvCxnSpPr>
          <p:nvPr/>
        </p:nvCxnSpPr>
        <p:spPr>
          <a:xfrm rot="5400000">
            <a:off x="4412015" y="4889195"/>
            <a:ext cx="535994"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6" idx="3"/>
            <a:endCxn id="9" idx="0"/>
          </p:cNvCxnSpPr>
          <p:nvPr/>
        </p:nvCxnSpPr>
        <p:spPr>
          <a:xfrm>
            <a:off x="5580112" y="4421143"/>
            <a:ext cx="1692188" cy="73604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187624" y="6858000"/>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3779912" y="1412776"/>
            <a:ext cx="1800200" cy="400110"/>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smtClean="0">
                <a:solidFill>
                  <a:srgbClr val="FF0000"/>
                </a:solidFill>
              </a:rPr>
              <a:t>DEMAND</a:t>
            </a:r>
            <a:endParaRPr lang="en-GB" sz="2000" b="1" dirty="0">
              <a:solidFill>
                <a:srgbClr val="FF0000"/>
              </a:solidFill>
            </a:endParaRPr>
          </a:p>
        </p:txBody>
      </p:sp>
      <p:cxnSp>
        <p:nvCxnSpPr>
          <p:cNvPr id="70" name="Straight Arrow Connector 69"/>
          <p:cNvCxnSpPr>
            <a:stCxn id="66" idx="2"/>
            <a:endCxn id="4" idx="0"/>
          </p:cNvCxnSpPr>
          <p:nvPr/>
        </p:nvCxnSpPr>
        <p:spPr>
          <a:xfrm rot="5400000">
            <a:off x="4448019" y="2044879"/>
            <a:ext cx="463986" cy="1588"/>
          </a:xfrm>
          <a:prstGeom prst="straightConnector1">
            <a:avLst/>
          </a:prstGeom>
          <a:ln w="28575">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4716016" y="5949280"/>
            <a:ext cx="2232248" cy="707886"/>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smtClean="0">
                <a:solidFill>
                  <a:srgbClr val="FF0000"/>
                </a:solidFill>
              </a:rPr>
              <a:t>DEMAND</a:t>
            </a:r>
          </a:p>
          <a:p>
            <a:pPr algn="ctr"/>
            <a:r>
              <a:rPr lang="en-GB" sz="2000" b="1" dirty="0" smtClean="0">
                <a:solidFill>
                  <a:srgbClr val="FF0000"/>
                </a:solidFill>
              </a:rPr>
              <a:t>&amp; PUBLIC GOODS</a:t>
            </a:r>
            <a:endParaRPr lang="en-GB" sz="2000" b="1" dirty="0">
              <a:solidFill>
                <a:srgbClr val="FF0000"/>
              </a:solidFill>
            </a:endParaRPr>
          </a:p>
        </p:txBody>
      </p:sp>
      <p:cxnSp>
        <p:nvCxnSpPr>
          <p:cNvPr id="75" name="Straight Arrow Connector 74"/>
          <p:cNvCxnSpPr>
            <a:stCxn id="71" idx="0"/>
            <a:endCxn id="8" idx="2"/>
          </p:cNvCxnSpPr>
          <p:nvPr/>
        </p:nvCxnSpPr>
        <p:spPr>
          <a:xfrm rot="16200000" flipV="1">
            <a:off x="5060087" y="5177227"/>
            <a:ext cx="391978" cy="1152128"/>
          </a:xfrm>
          <a:prstGeom prst="straightConnector1">
            <a:avLst/>
          </a:prstGeom>
          <a:ln w="28575">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6372200" y="3068960"/>
            <a:ext cx="1800200" cy="707886"/>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smtClean="0">
                <a:solidFill>
                  <a:srgbClr val="FF0000"/>
                </a:solidFill>
              </a:rPr>
              <a:t>GOVERNMENT</a:t>
            </a:r>
          </a:p>
          <a:p>
            <a:pPr algn="ctr"/>
            <a:r>
              <a:rPr lang="en-GB" sz="2000" b="1" dirty="0" smtClean="0">
                <a:solidFill>
                  <a:srgbClr val="FF0000"/>
                </a:solidFill>
              </a:rPr>
              <a:t>POLICY</a:t>
            </a:r>
            <a:endParaRPr lang="en-GB" sz="2000" b="1" dirty="0">
              <a:solidFill>
                <a:srgbClr val="FF0000"/>
              </a:solidFill>
            </a:endParaRPr>
          </a:p>
        </p:txBody>
      </p:sp>
      <p:cxnSp>
        <p:nvCxnSpPr>
          <p:cNvPr id="80" name="Straight Arrow Connector 79"/>
          <p:cNvCxnSpPr>
            <a:stCxn id="78" idx="1"/>
            <a:endCxn id="4" idx="3"/>
          </p:cNvCxnSpPr>
          <p:nvPr/>
        </p:nvCxnSpPr>
        <p:spPr>
          <a:xfrm rot="10800000">
            <a:off x="5580112" y="2476927"/>
            <a:ext cx="792088" cy="945976"/>
          </a:xfrm>
          <a:prstGeom prst="straightConnector1">
            <a:avLst/>
          </a:prstGeom>
          <a:ln w="28575">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stCxn id="78" idx="1"/>
            <a:endCxn id="6" idx="3"/>
          </p:cNvCxnSpPr>
          <p:nvPr/>
        </p:nvCxnSpPr>
        <p:spPr>
          <a:xfrm rot="10800000" flipV="1">
            <a:off x="5580112" y="3422903"/>
            <a:ext cx="792088" cy="998240"/>
          </a:xfrm>
          <a:prstGeom prst="straightConnector1">
            <a:avLst/>
          </a:prstGeom>
          <a:ln w="28575">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stCxn id="71" idx="0"/>
            <a:endCxn id="9" idx="2"/>
          </p:cNvCxnSpPr>
          <p:nvPr/>
        </p:nvCxnSpPr>
        <p:spPr>
          <a:xfrm rot="5400000" flipH="1" flipV="1">
            <a:off x="6356231" y="5033211"/>
            <a:ext cx="391978" cy="1440160"/>
          </a:xfrm>
          <a:prstGeom prst="straightConnector1">
            <a:avLst/>
          </a:prstGeom>
          <a:ln w="28575">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03" name="Left Brace 102"/>
          <p:cNvSpPr/>
          <p:nvPr/>
        </p:nvSpPr>
        <p:spPr>
          <a:xfrm>
            <a:off x="3275856" y="2420888"/>
            <a:ext cx="504056" cy="936104"/>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TextBox 103"/>
          <p:cNvSpPr txBox="1"/>
          <p:nvPr/>
        </p:nvSpPr>
        <p:spPr>
          <a:xfrm>
            <a:off x="467544" y="3861048"/>
            <a:ext cx="2376264" cy="1015663"/>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dirty="0" smtClean="0"/>
              <a:t>CONTRACTS</a:t>
            </a:r>
          </a:p>
          <a:p>
            <a:pPr algn="ctr"/>
            <a:r>
              <a:rPr lang="en-GB" sz="2000" dirty="0" smtClean="0"/>
              <a:t>&amp; TRANSACTIONS COST</a:t>
            </a:r>
            <a:endParaRPr lang="en-GB" sz="2000" dirty="0"/>
          </a:p>
        </p:txBody>
      </p:sp>
      <p:sp>
        <p:nvSpPr>
          <p:cNvPr id="105" name="Left Brace 104"/>
          <p:cNvSpPr/>
          <p:nvPr/>
        </p:nvSpPr>
        <p:spPr>
          <a:xfrm>
            <a:off x="2987824" y="3212976"/>
            <a:ext cx="504056" cy="2376264"/>
          </a:xfrm>
          <a:prstGeom prst="leftBrac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TextBox 106"/>
          <p:cNvSpPr txBox="1"/>
          <p:nvPr/>
        </p:nvSpPr>
        <p:spPr>
          <a:xfrm>
            <a:off x="395536" y="5733256"/>
            <a:ext cx="2664296" cy="40011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dirty="0" smtClean="0"/>
              <a:t>LEGAL ENVIRONMENT</a:t>
            </a:r>
            <a:endParaRPr lang="en-GB" sz="2000" dirty="0"/>
          </a:p>
        </p:txBody>
      </p:sp>
      <p:sp>
        <p:nvSpPr>
          <p:cNvPr id="108" name="Up Arrow Callout 107"/>
          <p:cNvSpPr/>
          <p:nvPr/>
        </p:nvSpPr>
        <p:spPr>
          <a:xfrm>
            <a:off x="323528" y="5085184"/>
            <a:ext cx="2736304" cy="1296144"/>
          </a:xfrm>
          <a:prstGeom prst="upArrowCallou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539552" y="3645024"/>
            <a:ext cx="2232248" cy="1440160"/>
          </a:xfrm>
          <a:prstGeom prst="rect">
            <a:avLst/>
          </a:prstGeom>
          <a:solidFill>
            <a:schemeClr val="accent6">
              <a:lumMod val="40000"/>
              <a:lumOff val="60000"/>
              <a:alpha val="2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2" name="Straight Arrow Connector 111"/>
          <p:cNvCxnSpPr>
            <a:stCxn id="78" idx="1"/>
            <a:endCxn id="5" idx="3"/>
          </p:cNvCxnSpPr>
          <p:nvPr/>
        </p:nvCxnSpPr>
        <p:spPr>
          <a:xfrm rot="10800000">
            <a:off x="5580112" y="3413031"/>
            <a:ext cx="792088" cy="9872"/>
          </a:xfrm>
          <a:prstGeom prst="straightConnector1">
            <a:avLst/>
          </a:prstGeom>
          <a:ln w="28575">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pic>
        <p:nvPicPr>
          <p:cNvPr id="31" name="~PP2917.WAV">
            <a:hlinkClick r:id="" action="ppaction://media"/>
          </p:cNvPr>
          <p:cNvPicPr>
            <a:picLocks noRot="1" noChangeAspect="1"/>
          </p:cNvPicPr>
          <p:nvPr>
            <a:wavAudioFile r:embed="rId1" name="~PP2917.WAV"/>
          </p:nvPr>
        </p:nvPicPr>
        <p:blipFill>
          <a:blip r:embed="rId3" cstate="print"/>
          <a:stretch>
            <a:fillRect/>
          </a:stretch>
        </p:blipFill>
        <p:spPr>
          <a:xfrm>
            <a:off x="8639175" y="6353175"/>
            <a:ext cx="304800" cy="304800"/>
          </a:xfrm>
          <a:prstGeom prst="rect">
            <a:avLst/>
          </a:prstGeom>
        </p:spPr>
      </p:pic>
    </p:spTree>
  </p:cSld>
  <p:clrMapOvr>
    <a:masterClrMapping/>
  </p:clrMapOvr>
  <p:transition advTm="585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3200" dirty="0" smtClean="0"/>
              <a:t>Strategic decisions</a:t>
            </a:r>
            <a:endParaRPr lang="en-GB" sz="3200" dirty="0"/>
          </a:p>
        </p:txBody>
      </p:sp>
      <p:sp>
        <p:nvSpPr>
          <p:cNvPr id="3" name="Content Placeholder 2"/>
          <p:cNvSpPr>
            <a:spLocks noGrp="1"/>
          </p:cNvSpPr>
          <p:nvPr>
            <p:ph idx="1"/>
          </p:nvPr>
        </p:nvSpPr>
        <p:spPr/>
        <p:txBody>
          <a:bodyPr>
            <a:normAutofit/>
          </a:bodyPr>
          <a:lstStyle/>
          <a:p>
            <a:r>
              <a:rPr lang="en-GB" sz="2200" dirty="0" smtClean="0"/>
              <a:t>Should we start a new firm?</a:t>
            </a:r>
          </a:p>
          <a:p>
            <a:pPr>
              <a:buNone/>
            </a:pPr>
            <a:r>
              <a:rPr lang="en-GB" sz="2200" dirty="0"/>
              <a:t>	</a:t>
            </a:r>
            <a:r>
              <a:rPr lang="en-GB" sz="2200" dirty="0" smtClean="0"/>
              <a:t>(Should we invest in a new project, a new plant, etc?)</a:t>
            </a:r>
          </a:p>
          <a:p>
            <a:endParaRPr lang="en-GB" sz="2200" dirty="0" smtClean="0"/>
          </a:p>
          <a:p>
            <a:r>
              <a:rPr lang="en-GB" sz="2200" dirty="0" smtClean="0"/>
              <a:t>Should we walk out of a project (i.e., close down a firm or a plant) if the returns are not up to our expectation (or, if we are making a loss)?</a:t>
            </a:r>
            <a:endParaRPr lang="en-GB" sz="2200" dirty="0"/>
          </a:p>
          <a:p>
            <a:endParaRPr lang="en-GB" sz="2200" dirty="0"/>
          </a:p>
          <a:p>
            <a:r>
              <a:rPr lang="en-GB" sz="2200" u="sng" dirty="0" smtClean="0"/>
              <a:t>When</a:t>
            </a:r>
            <a:r>
              <a:rPr lang="en-GB" sz="2200" dirty="0" smtClean="0"/>
              <a:t> should we invest in a new project (or walk out of an existing one)?</a:t>
            </a:r>
            <a:endParaRPr lang="en-GB" sz="2200" dirty="0"/>
          </a:p>
        </p:txBody>
      </p:sp>
      <p:pic>
        <p:nvPicPr>
          <p:cNvPr id="5" name="~PP509.WAV">
            <a:hlinkClick r:id="" action="ppaction://media"/>
          </p:cNvPr>
          <p:cNvPicPr>
            <a:picLocks noRot="1" noChangeAspect="1"/>
          </p:cNvPicPr>
          <p:nvPr>
            <a:wavAudioFile r:embed="rId1" name="~PP509.WAV"/>
          </p:nvPr>
        </p:nvPicPr>
        <p:blipFill>
          <a:blip r:embed="rId3" cstate="print"/>
          <a:stretch>
            <a:fillRect/>
          </a:stretch>
        </p:blipFill>
        <p:spPr>
          <a:xfrm>
            <a:off x="8639175" y="6353175"/>
            <a:ext cx="304800" cy="304800"/>
          </a:xfrm>
          <a:prstGeom prst="rect">
            <a:avLst/>
          </a:prstGeom>
        </p:spPr>
      </p:pic>
    </p:spTree>
  </p:cSld>
  <p:clrMapOvr>
    <a:masterClrMapping/>
  </p:clrMapOvr>
  <p:transition advTm="409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3200" dirty="0" smtClean="0"/>
              <a:t>Strategic decisions about investment and exit</a:t>
            </a:r>
            <a:br>
              <a:rPr lang="en-GB" sz="3200" dirty="0" smtClean="0"/>
            </a:br>
            <a:r>
              <a:rPr lang="en-GB" sz="3200" dirty="0" smtClean="0"/>
              <a:t>Traditional view</a:t>
            </a:r>
            <a:endParaRPr lang="en-GB" sz="3200" dirty="0"/>
          </a:p>
        </p:txBody>
      </p:sp>
      <p:sp>
        <p:nvSpPr>
          <p:cNvPr id="3" name="Content Placeholder 2"/>
          <p:cNvSpPr>
            <a:spLocks noGrp="1"/>
          </p:cNvSpPr>
          <p:nvPr>
            <p:ph idx="1"/>
          </p:nvPr>
        </p:nvSpPr>
        <p:spPr>
          <a:xfrm>
            <a:off x="457200" y="1600200"/>
            <a:ext cx="8229600" cy="2332855"/>
          </a:xfrm>
        </p:spPr>
        <p:txBody>
          <a:bodyPr>
            <a:normAutofit fontScale="70000" lnSpcReduction="20000"/>
          </a:bodyPr>
          <a:lstStyle/>
          <a:p>
            <a:r>
              <a:rPr lang="en-GB" dirty="0" smtClean="0"/>
              <a:t>Look at the present discounted value of net cash flows</a:t>
            </a:r>
          </a:p>
          <a:p>
            <a:endParaRPr lang="en-GB" dirty="0" smtClean="0"/>
          </a:p>
          <a:p>
            <a:r>
              <a:rPr lang="en-GB" dirty="0" smtClean="0"/>
              <a:t>If the present discounted value is negative, do not make the investment, and vice versa</a:t>
            </a:r>
          </a:p>
          <a:p>
            <a:endParaRPr lang="en-GB" dirty="0" smtClean="0"/>
          </a:p>
          <a:p>
            <a:r>
              <a:rPr lang="en-GB" dirty="0" smtClean="0"/>
              <a:t>If there are several competing projects, choose those with higher present discounted values</a:t>
            </a:r>
            <a:endParaRPr lang="en-GB" dirty="0"/>
          </a:p>
        </p:txBody>
      </p:sp>
      <p:graphicFrame>
        <p:nvGraphicFramePr>
          <p:cNvPr id="4" name="Object 3"/>
          <p:cNvGraphicFramePr>
            <a:graphicFrameLocks noChangeAspect="1"/>
          </p:cNvGraphicFramePr>
          <p:nvPr/>
        </p:nvGraphicFramePr>
        <p:xfrm>
          <a:off x="755576" y="4149080"/>
          <a:ext cx="7776864" cy="1080120"/>
        </p:xfrm>
        <a:graphic>
          <a:graphicData uri="http://schemas.openxmlformats.org/presentationml/2006/ole">
            <p:oleObj spid="_x0000_s1026" name="Equation" r:id="rId4" imgW="2844720" imgH="419040" progId="Equation.3">
              <p:embed/>
            </p:oleObj>
          </a:graphicData>
        </a:graphic>
      </p:graphicFrame>
      <p:sp>
        <p:nvSpPr>
          <p:cNvPr id="5" name="TextBox 4"/>
          <p:cNvSpPr txBox="1"/>
          <p:nvPr/>
        </p:nvSpPr>
        <p:spPr>
          <a:xfrm>
            <a:off x="755576" y="5373216"/>
            <a:ext cx="7056784" cy="1200329"/>
          </a:xfrm>
          <a:prstGeom prst="rect">
            <a:avLst/>
          </a:prstGeom>
          <a:noFill/>
        </p:spPr>
        <p:txBody>
          <a:bodyPr wrap="square" rtlCol="0">
            <a:spAutoFit/>
          </a:bodyPr>
          <a:lstStyle/>
          <a:p>
            <a:r>
              <a:rPr lang="en-GB" dirty="0" smtClean="0"/>
              <a:t>NPV = net present value</a:t>
            </a:r>
          </a:p>
          <a:p>
            <a:r>
              <a:rPr lang="en-GB" dirty="0" smtClean="0"/>
              <a:t>C      = up front cost of investment</a:t>
            </a:r>
          </a:p>
          <a:p>
            <a:r>
              <a:rPr lang="en-GB" dirty="0" smtClean="0"/>
              <a:t>R      = revenue in future periods (R</a:t>
            </a:r>
            <a:r>
              <a:rPr lang="en-GB" baseline="-25000" dirty="0" smtClean="0"/>
              <a:t>1</a:t>
            </a:r>
            <a:r>
              <a:rPr lang="en-GB" dirty="0" smtClean="0"/>
              <a:t> in period 1, R</a:t>
            </a:r>
            <a:r>
              <a:rPr lang="en-GB" baseline="-25000" dirty="0"/>
              <a:t>2</a:t>
            </a:r>
            <a:r>
              <a:rPr lang="en-GB" dirty="0" smtClean="0"/>
              <a:t> in period 2, etc</a:t>
            </a:r>
          </a:p>
          <a:p>
            <a:r>
              <a:rPr lang="en-GB" dirty="0"/>
              <a:t>r</a:t>
            </a:r>
            <a:r>
              <a:rPr lang="en-GB" dirty="0" smtClean="0"/>
              <a:t>       = discount rate</a:t>
            </a:r>
            <a:endParaRPr lang="en-GB" dirty="0"/>
          </a:p>
        </p:txBody>
      </p:sp>
      <p:pic>
        <p:nvPicPr>
          <p:cNvPr id="7" name="~PP2358.WAV">
            <a:hlinkClick r:id="" action="ppaction://media"/>
          </p:cNvPr>
          <p:cNvPicPr>
            <a:picLocks noRot="1" noChangeAspect="1"/>
          </p:cNvPicPr>
          <p:nvPr>
            <a:wavAudioFile r:embed="rId2" name="~PP2358.WAV"/>
          </p:nvPr>
        </p:nvPicPr>
        <p:blipFill>
          <a:blip r:embed="rId5" cstate="print"/>
          <a:stretch>
            <a:fillRect/>
          </a:stretch>
        </p:blipFill>
        <p:spPr>
          <a:xfrm>
            <a:off x="8639175" y="6353175"/>
            <a:ext cx="304800" cy="304800"/>
          </a:xfrm>
          <a:prstGeom prst="rect">
            <a:avLst/>
          </a:prstGeom>
        </p:spPr>
      </p:pic>
    </p:spTree>
  </p:cSld>
  <p:clrMapOvr>
    <a:masterClrMapping/>
  </p:clrMapOvr>
  <p:transition advTm="999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3200" dirty="0" smtClean="0"/>
              <a:t>Strategic decisions on investment and exit</a:t>
            </a:r>
            <a:br>
              <a:rPr lang="en-GB" sz="3200" dirty="0" smtClean="0"/>
            </a:br>
            <a:r>
              <a:rPr lang="en-GB" sz="3200" dirty="0" smtClean="0"/>
              <a:t>Adding uncertainty</a:t>
            </a:r>
            <a:endParaRPr lang="en-GB" sz="3200" dirty="0"/>
          </a:p>
        </p:txBody>
      </p:sp>
      <p:sp>
        <p:nvSpPr>
          <p:cNvPr id="3" name="Content Placeholder 2"/>
          <p:cNvSpPr>
            <a:spLocks noGrp="1"/>
          </p:cNvSpPr>
          <p:nvPr>
            <p:ph idx="1"/>
          </p:nvPr>
        </p:nvSpPr>
        <p:spPr>
          <a:xfrm>
            <a:off x="457200" y="1600200"/>
            <a:ext cx="8229600" cy="4853136"/>
          </a:xfrm>
        </p:spPr>
        <p:txBody>
          <a:bodyPr>
            <a:noAutofit/>
          </a:bodyPr>
          <a:lstStyle/>
          <a:p>
            <a:r>
              <a:rPr lang="en-GB" sz="2000" dirty="0" smtClean="0"/>
              <a:t>Large company going through a cost cutting exercise</a:t>
            </a:r>
          </a:p>
          <a:p>
            <a:endParaRPr lang="en-GB" sz="2000" dirty="0"/>
          </a:p>
          <a:p>
            <a:r>
              <a:rPr lang="en-GB" sz="2000" dirty="0" smtClean="0"/>
              <a:t>Opportunity to invest in a new project involving a high-tech product</a:t>
            </a:r>
          </a:p>
          <a:p>
            <a:pPr lvl="1"/>
            <a:r>
              <a:rPr lang="en-GB" sz="2000" dirty="0" smtClean="0"/>
              <a:t>Immediate market prospects uncertain, but potential for a large number of spin-off products in the future</a:t>
            </a:r>
            <a:endParaRPr lang="en-GB" sz="2000" dirty="0"/>
          </a:p>
          <a:p>
            <a:endParaRPr lang="en-GB" sz="2000" dirty="0" smtClean="0"/>
          </a:p>
          <a:p>
            <a:r>
              <a:rPr lang="en-GB" sz="2000" dirty="0" smtClean="0"/>
              <a:t>Traditional approach will say that investment in the project should not be made: up-front cost (</a:t>
            </a:r>
            <a:r>
              <a:rPr lang="en-GB" sz="2000" i="1" dirty="0" smtClean="0"/>
              <a:t>C</a:t>
            </a:r>
            <a:r>
              <a:rPr lang="en-GB" sz="2000" dirty="0" smtClean="0"/>
              <a:t>) is high</a:t>
            </a:r>
            <a:r>
              <a:rPr lang="en-GB" sz="2000" i="1" dirty="0" smtClean="0"/>
              <a:t>, </a:t>
            </a:r>
            <a:r>
              <a:rPr lang="en-GB" sz="2000" dirty="0" smtClean="0"/>
              <a:t>and future revenue (</a:t>
            </a:r>
            <a:r>
              <a:rPr lang="en-GB" sz="2000" i="1" dirty="0" smtClean="0"/>
              <a:t>R</a:t>
            </a:r>
            <a:r>
              <a:rPr lang="en-GB" sz="2000" dirty="0" smtClean="0"/>
              <a:t>)</a:t>
            </a:r>
            <a:r>
              <a:rPr lang="en-GB" sz="2000" dirty="0"/>
              <a:t> </a:t>
            </a:r>
            <a:r>
              <a:rPr lang="en-GB" sz="2000" dirty="0" smtClean="0"/>
              <a:t>are uncertain</a:t>
            </a:r>
          </a:p>
          <a:p>
            <a:endParaRPr lang="en-GB" sz="2000" dirty="0"/>
          </a:p>
          <a:p>
            <a:r>
              <a:rPr lang="en-GB" sz="2000" dirty="0" smtClean="0"/>
              <a:t>The strategic consideration that is ignored in this analysis is that the addition to the firm’s growth capability in the future if the investment is made</a:t>
            </a:r>
          </a:p>
          <a:p>
            <a:pPr lvl="1"/>
            <a:r>
              <a:rPr lang="en-GB" sz="2000" dirty="0" smtClean="0"/>
              <a:t>The investment provides an option for growth in the future, and the value of this option has to be taken into account</a:t>
            </a:r>
            <a:endParaRPr lang="en-GB" sz="2000" dirty="0"/>
          </a:p>
        </p:txBody>
      </p:sp>
      <p:pic>
        <p:nvPicPr>
          <p:cNvPr id="5" name="~PP3664.WAV">
            <a:hlinkClick r:id="" action="ppaction://media"/>
          </p:cNvPr>
          <p:cNvPicPr>
            <a:picLocks noRot="1" noChangeAspect="1"/>
          </p:cNvPicPr>
          <p:nvPr>
            <a:wavAudioFile r:embed="rId1" name="~PP3664.WAV"/>
          </p:nvPr>
        </p:nvPicPr>
        <p:blipFill>
          <a:blip r:embed="rId3" cstate="print"/>
          <a:stretch>
            <a:fillRect/>
          </a:stretch>
        </p:blipFill>
        <p:spPr>
          <a:xfrm>
            <a:off x="8639175" y="6353175"/>
            <a:ext cx="304800" cy="304800"/>
          </a:xfrm>
          <a:prstGeom prst="rect">
            <a:avLst/>
          </a:prstGeom>
        </p:spPr>
      </p:pic>
    </p:spTree>
  </p:cSld>
  <p:clrMapOvr>
    <a:masterClrMapping/>
  </p:clrMapOvr>
  <p:transition advTm="174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3200" dirty="0" smtClean="0"/>
              <a:t>Strategic decisions and real options</a:t>
            </a:r>
            <a:endParaRPr lang="en-GB" sz="3200" dirty="0"/>
          </a:p>
        </p:txBody>
      </p:sp>
      <p:graphicFrame>
        <p:nvGraphicFramePr>
          <p:cNvPr id="5" name="Content Placeholder 4"/>
          <p:cNvGraphicFramePr>
            <a:graphicFrameLocks noGrp="1"/>
          </p:cNvGraphicFramePr>
          <p:nvPr>
            <p:ph idx="1"/>
          </p:nvPr>
        </p:nvGraphicFramePr>
        <p:xfrm>
          <a:off x="467544" y="1412776"/>
          <a:ext cx="8229600" cy="4790440"/>
        </p:xfrm>
        <a:graphic>
          <a:graphicData uri="http://schemas.openxmlformats.org/drawingml/2006/table">
            <a:tbl>
              <a:tblPr firstRow="1" bandRow="1">
                <a:tableStyleId>{5C22544A-7EE6-4342-B048-85BDC9FD1C3A}</a:tableStyleId>
              </a:tblPr>
              <a:tblGrid>
                <a:gridCol w="2170584"/>
                <a:gridCol w="3315816"/>
                <a:gridCol w="2743200"/>
              </a:tblGrid>
              <a:tr h="370840">
                <a:tc>
                  <a:txBody>
                    <a:bodyPr/>
                    <a:lstStyle/>
                    <a:p>
                      <a:r>
                        <a:rPr lang="en-GB" sz="1600" dirty="0" smtClean="0"/>
                        <a:t>Category</a:t>
                      </a:r>
                      <a:endParaRPr lang="en-GB" sz="1600" dirty="0"/>
                    </a:p>
                  </a:txBody>
                  <a:tcPr/>
                </a:tc>
                <a:tc>
                  <a:txBody>
                    <a:bodyPr/>
                    <a:lstStyle/>
                    <a:p>
                      <a:r>
                        <a:rPr lang="en-GB" sz="1600" dirty="0" smtClean="0"/>
                        <a:t>Description</a:t>
                      </a:r>
                      <a:endParaRPr lang="en-GB" sz="1600" dirty="0"/>
                    </a:p>
                  </a:txBody>
                  <a:tcPr/>
                </a:tc>
                <a:tc>
                  <a:txBody>
                    <a:bodyPr/>
                    <a:lstStyle/>
                    <a:p>
                      <a:r>
                        <a:rPr lang="en-GB" sz="1600" dirty="0" smtClean="0"/>
                        <a:t>Important in</a:t>
                      </a:r>
                      <a:endParaRPr lang="en-GB" sz="1600" dirty="0"/>
                    </a:p>
                  </a:txBody>
                  <a:tcPr/>
                </a:tc>
              </a:tr>
              <a:tr h="370840">
                <a:tc>
                  <a:txBody>
                    <a:bodyPr/>
                    <a:lstStyle/>
                    <a:p>
                      <a:r>
                        <a:rPr lang="en-GB" sz="1600" dirty="0" smtClean="0"/>
                        <a:t>Option to defer</a:t>
                      </a:r>
                      <a:endParaRPr lang="en-GB" sz="1600" dirty="0"/>
                    </a:p>
                  </a:txBody>
                  <a:tcPr/>
                </a:tc>
                <a:tc>
                  <a:txBody>
                    <a:bodyPr/>
                    <a:lstStyle/>
                    <a:p>
                      <a:r>
                        <a:rPr lang="en-GB" sz="1600" dirty="0" smtClean="0"/>
                        <a:t>Management</a:t>
                      </a:r>
                      <a:r>
                        <a:rPr lang="en-GB" sz="1600" baseline="0" dirty="0" smtClean="0"/>
                        <a:t> holds a lease on (or option to buy) valuable land. It can wait (</a:t>
                      </a:r>
                      <a:r>
                        <a:rPr lang="en-GB" sz="1600" i="1" baseline="0" dirty="0" smtClean="0"/>
                        <a:t>x</a:t>
                      </a:r>
                      <a:r>
                        <a:rPr lang="en-GB" sz="1600" i="0" baseline="0" dirty="0" smtClean="0"/>
                        <a:t> years) to see if output prices justify constructing a plant or developing a field.</a:t>
                      </a:r>
                      <a:endParaRPr lang="en-GB" sz="1600" dirty="0"/>
                    </a:p>
                  </a:txBody>
                  <a:tcPr/>
                </a:tc>
                <a:tc>
                  <a:txBody>
                    <a:bodyPr/>
                    <a:lstStyle/>
                    <a:p>
                      <a:r>
                        <a:rPr lang="en-GB" sz="1600" dirty="0" smtClean="0"/>
                        <a:t>All natural resource</a:t>
                      </a:r>
                      <a:r>
                        <a:rPr lang="en-GB" sz="1600" baseline="0" dirty="0" smtClean="0"/>
                        <a:t> extraction industries; real estate development, farming, etc.</a:t>
                      </a:r>
                      <a:endParaRPr lang="en-GB" sz="1600" dirty="0"/>
                    </a:p>
                  </a:txBody>
                  <a:tcPr/>
                </a:tc>
              </a:tr>
              <a:tr h="370840">
                <a:tc>
                  <a:txBody>
                    <a:bodyPr/>
                    <a:lstStyle/>
                    <a:p>
                      <a:r>
                        <a:rPr lang="en-GB" sz="1600" dirty="0" smtClean="0"/>
                        <a:t>Time to build option (staged investment)</a:t>
                      </a:r>
                      <a:endParaRPr lang="en-GB" sz="1600" dirty="0"/>
                    </a:p>
                  </a:txBody>
                  <a:tcPr/>
                </a:tc>
                <a:tc>
                  <a:txBody>
                    <a:bodyPr/>
                    <a:lstStyle/>
                    <a:p>
                      <a:r>
                        <a:rPr lang="en-GB" sz="1600" dirty="0" smtClean="0"/>
                        <a:t>Staging investment as a series of outlays creates the option to abandon enterprise in midstream, if new information is unfavourable. Each stage can be viewed</a:t>
                      </a:r>
                      <a:r>
                        <a:rPr lang="en-GB" sz="1600" baseline="0" dirty="0" smtClean="0"/>
                        <a:t> as an option on the value of subsequent stages.</a:t>
                      </a:r>
                      <a:endParaRPr lang="en-GB" sz="1600" dirty="0"/>
                    </a:p>
                  </a:txBody>
                  <a:tcPr/>
                </a:tc>
                <a:tc>
                  <a:txBody>
                    <a:bodyPr/>
                    <a:lstStyle/>
                    <a:p>
                      <a:r>
                        <a:rPr lang="en-GB" sz="1600" dirty="0" smtClean="0"/>
                        <a:t>All R&amp;D intensive industries, especially pharmaceuticals;</a:t>
                      </a:r>
                      <a:r>
                        <a:rPr lang="en-GB" sz="1600" baseline="0" dirty="0" smtClean="0"/>
                        <a:t> long development capital-intensive projects; start-up ventures.</a:t>
                      </a:r>
                    </a:p>
                  </a:txBody>
                  <a:tcPr/>
                </a:tc>
              </a:tr>
              <a:tr h="370840">
                <a:tc>
                  <a:txBody>
                    <a:bodyPr/>
                    <a:lstStyle/>
                    <a:p>
                      <a:r>
                        <a:rPr lang="en-GB" sz="1600" dirty="0" smtClean="0"/>
                        <a:t>Option to abandon</a:t>
                      </a:r>
                      <a:endParaRPr lang="en-GB" sz="1600" dirty="0"/>
                    </a:p>
                  </a:txBody>
                  <a:tcPr/>
                </a:tc>
                <a:tc>
                  <a:txBody>
                    <a:bodyPr/>
                    <a:lstStyle/>
                    <a:p>
                      <a:r>
                        <a:rPr lang="en-GB" sz="1600" dirty="0" smtClean="0"/>
                        <a:t>If market</a:t>
                      </a:r>
                      <a:r>
                        <a:rPr lang="en-GB" sz="1600" baseline="0" dirty="0" smtClean="0"/>
                        <a:t> conditions decline severely, management can abandon current operations and realise resale value of the assets in second-hand markets.</a:t>
                      </a:r>
                      <a:endParaRPr lang="en-GB" sz="1600" dirty="0"/>
                    </a:p>
                  </a:txBody>
                  <a:tcPr/>
                </a:tc>
                <a:tc>
                  <a:txBody>
                    <a:bodyPr/>
                    <a:lstStyle/>
                    <a:p>
                      <a:r>
                        <a:rPr lang="en-GB" sz="1600" baseline="0" dirty="0" smtClean="0"/>
                        <a:t>Capital intensive industries, such as airlines and railroads, financial services, new product introductions in uncertain markets.</a:t>
                      </a:r>
                    </a:p>
                  </a:txBody>
                  <a:tcPr/>
                </a:tc>
              </a:tr>
            </a:tbl>
          </a:graphicData>
        </a:graphic>
      </p:graphicFrame>
      <p:sp>
        <p:nvSpPr>
          <p:cNvPr id="4" name="TextBox 3"/>
          <p:cNvSpPr txBox="1"/>
          <p:nvPr/>
        </p:nvSpPr>
        <p:spPr>
          <a:xfrm>
            <a:off x="395536" y="6396335"/>
            <a:ext cx="8748464" cy="461665"/>
          </a:xfrm>
          <a:prstGeom prst="rect">
            <a:avLst/>
          </a:prstGeom>
          <a:noFill/>
        </p:spPr>
        <p:txBody>
          <a:bodyPr wrap="square" rtlCol="0">
            <a:spAutoFit/>
          </a:bodyPr>
          <a:lstStyle/>
          <a:p>
            <a:r>
              <a:rPr lang="en-GB" sz="1200" dirty="0" err="1" smtClean="0"/>
              <a:t>Trigeorgis</a:t>
            </a:r>
            <a:r>
              <a:rPr lang="en-GB" sz="1200" dirty="0" smtClean="0"/>
              <a:t>, L. (2004), Real options: An overview, In: Schwartz, E.S. and </a:t>
            </a:r>
            <a:r>
              <a:rPr lang="en-GB" sz="1200" dirty="0" err="1" smtClean="0"/>
              <a:t>Trigeorgis</a:t>
            </a:r>
            <a:r>
              <a:rPr lang="en-GB" sz="1200" dirty="0" smtClean="0"/>
              <a:t>, L. (Eds.) </a:t>
            </a:r>
            <a:r>
              <a:rPr lang="en-GB" sz="1200" i="1" dirty="0" smtClean="0"/>
              <a:t>Real Options and Investment Under Uncertainty</a:t>
            </a:r>
            <a:r>
              <a:rPr lang="en-GB" sz="1200" dirty="0" smtClean="0"/>
              <a:t>, MIT Press, Cambridge, Massachusetts (Table 7.1)</a:t>
            </a:r>
            <a:endParaRPr lang="en-GB" sz="1200" dirty="0"/>
          </a:p>
        </p:txBody>
      </p:sp>
      <p:pic>
        <p:nvPicPr>
          <p:cNvPr id="13" name="~PP2349.WAV">
            <a:hlinkClick r:id="" action="ppaction://media"/>
          </p:cNvPr>
          <p:cNvPicPr>
            <a:picLocks noRot="1" noChangeAspect="1"/>
          </p:cNvPicPr>
          <p:nvPr>
            <a:wavAudioFile r:embed="rId1" name="~PP2349.WAV"/>
          </p:nvPr>
        </p:nvPicPr>
        <p:blipFill>
          <a:blip r:embed="rId3" cstate="print"/>
          <a:stretch>
            <a:fillRect/>
          </a:stretch>
        </p:blipFill>
        <p:spPr>
          <a:xfrm>
            <a:off x="8639175" y="6353175"/>
            <a:ext cx="304800" cy="304800"/>
          </a:xfrm>
          <a:prstGeom prst="rect">
            <a:avLst/>
          </a:prstGeom>
        </p:spPr>
      </p:pic>
    </p:spTree>
  </p:cSld>
  <p:clrMapOvr>
    <a:masterClrMapping/>
  </p:clrMapOvr>
  <p:transition advTm="893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3200" dirty="0" smtClean="0"/>
              <a:t>Primer on option theory</a:t>
            </a:r>
            <a:br>
              <a:rPr lang="en-GB" sz="3200" dirty="0" smtClean="0"/>
            </a:br>
            <a:r>
              <a:rPr lang="en-GB" sz="3200" dirty="0" smtClean="0"/>
              <a:t>Call and put option</a:t>
            </a:r>
            <a:endParaRPr lang="en-GB" sz="3200" dirty="0"/>
          </a:p>
        </p:txBody>
      </p:sp>
      <p:sp>
        <p:nvSpPr>
          <p:cNvPr id="3" name="Content Placeholder 2"/>
          <p:cNvSpPr>
            <a:spLocks noGrp="1"/>
          </p:cNvSpPr>
          <p:nvPr>
            <p:ph idx="1"/>
          </p:nvPr>
        </p:nvSpPr>
        <p:spPr>
          <a:xfrm>
            <a:off x="457200" y="1600200"/>
            <a:ext cx="8229600" cy="4997152"/>
          </a:xfrm>
        </p:spPr>
        <p:txBody>
          <a:bodyPr>
            <a:noAutofit/>
          </a:bodyPr>
          <a:lstStyle/>
          <a:p>
            <a:r>
              <a:rPr lang="en-GB" sz="2000" dirty="0" smtClean="0"/>
              <a:t>Option</a:t>
            </a:r>
          </a:p>
          <a:p>
            <a:pPr lvl="1"/>
            <a:r>
              <a:rPr lang="en-GB" sz="2000" dirty="0" smtClean="0"/>
              <a:t>The </a:t>
            </a:r>
            <a:r>
              <a:rPr lang="en-GB" sz="2000" i="1" dirty="0" smtClean="0"/>
              <a:t>right</a:t>
            </a:r>
            <a:r>
              <a:rPr lang="en-GB" sz="2000" dirty="0" smtClean="0"/>
              <a:t> (but not the obligation) to buy or sell an asset at a predetermined price</a:t>
            </a:r>
          </a:p>
          <a:p>
            <a:pPr lvl="1"/>
            <a:r>
              <a:rPr lang="en-GB" sz="2000" u="sng" dirty="0" smtClean="0"/>
              <a:t>Call</a:t>
            </a:r>
            <a:r>
              <a:rPr lang="en-GB" sz="2000" dirty="0" smtClean="0"/>
              <a:t>: Right to </a:t>
            </a:r>
            <a:r>
              <a:rPr lang="en-GB" sz="2000" i="1" dirty="0" smtClean="0"/>
              <a:t>buy</a:t>
            </a:r>
            <a:r>
              <a:rPr lang="en-GB" sz="2000" dirty="0"/>
              <a:t> </a:t>
            </a:r>
            <a:r>
              <a:rPr lang="en-GB" sz="2000" dirty="0" smtClean="0"/>
              <a:t>the asset at a predetermined price</a:t>
            </a:r>
          </a:p>
          <a:p>
            <a:pPr lvl="1"/>
            <a:r>
              <a:rPr lang="en-GB" sz="2000" u="sng" dirty="0" smtClean="0"/>
              <a:t>Put</a:t>
            </a:r>
            <a:r>
              <a:rPr lang="en-GB" sz="2000" dirty="0" smtClean="0"/>
              <a:t>: Right to </a:t>
            </a:r>
            <a:r>
              <a:rPr lang="en-GB" sz="2000" i="1" dirty="0" smtClean="0"/>
              <a:t>sell</a:t>
            </a:r>
            <a:r>
              <a:rPr lang="en-GB" sz="2000" dirty="0" smtClean="0"/>
              <a:t> the asset at a predetermined price</a:t>
            </a:r>
            <a:endParaRPr lang="en-GB" sz="2000" u="sng" dirty="0" smtClean="0"/>
          </a:p>
          <a:p>
            <a:endParaRPr lang="en-GB" sz="2000" dirty="0" smtClean="0"/>
          </a:p>
          <a:p>
            <a:r>
              <a:rPr lang="en-GB" sz="2000" dirty="0" smtClean="0"/>
              <a:t>Strike price</a:t>
            </a:r>
          </a:p>
          <a:p>
            <a:pPr lvl="1"/>
            <a:r>
              <a:rPr lang="en-GB" sz="2000" dirty="0" smtClean="0"/>
              <a:t>The predetermined price at which the asset can be bought or sold</a:t>
            </a:r>
          </a:p>
          <a:p>
            <a:endParaRPr lang="en-GB" sz="2000" dirty="0"/>
          </a:p>
          <a:p>
            <a:r>
              <a:rPr lang="en-GB" sz="2000" dirty="0" smtClean="0"/>
              <a:t>Strike date</a:t>
            </a:r>
          </a:p>
          <a:p>
            <a:pPr lvl="1"/>
            <a:r>
              <a:rPr lang="en-GB" sz="2000" dirty="0" smtClean="0"/>
              <a:t>The date of exercise of the option</a:t>
            </a:r>
          </a:p>
          <a:p>
            <a:pPr lvl="1"/>
            <a:r>
              <a:rPr lang="en-GB" sz="2000" u="sng" dirty="0" smtClean="0"/>
              <a:t>European</a:t>
            </a:r>
            <a:r>
              <a:rPr lang="en-GB" sz="2000" dirty="0" smtClean="0"/>
              <a:t>: The option has to be exercised </a:t>
            </a:r>
            <a:r>
              <a:rPr lang="en-GB" sz="2000" i="1" dirty="0" smtClean="0"/>
              <a:t>on</a:t>
            </a:r>
            <a:r>
              <a:rPr lang="en-GB" sz="2000" dirty="0" smtClean="0"/>
              <a:t> the exercise date</a:t>
            </a:r>
          </a:p>
          <a:p>
            <a:pPr lvl="1"/>
            <a:r>
              <a:rPr lang="en-GB" sz="2000" u="sng" dirty="0" smtClean="0"/>
              <a:t>American</a:t>
            </a:r>
            <a:r>
              <a:rPr lang="en-GB" sz="2000" dirty="0" smtClean="0"/>
              <a:t>: The option has to be exercised </a:t>
            </a:r>
            <a:r>
              <a:rPr lang="en-GB" sz="2000" i="1" dirty="0" smtClean="0"/>
              <a:t>on or before</a:t>
            </a:r>
            <a:r>
              <a:rPr lang="en-GB" sz="2000" dirty="0" smtClean="0"/>
              <a:t> the exercise date</a:t>
            </a:r>
            <a:endParaRPr lang="en-GB" sz="2000" u="sng" dirty="0"/>
          </a:p>
        </p:txBody>
      </p:sp>
      <p:pic>
        <p:nvPicPr>
          <p:cNvPr id="8" name="~PP2007.WAV">
            <a:hlinkClick r:id="" action="ppaction://media"/>
          </p:cNvPr>
          <p:cNvPicPr>
            <a:picLocks noRot="1" noChangeAspect="1"/>
          </p:cNvPicPr>
          <p:nvPr>
            <a:wavAudioFile r:embed="rId1" name="~PP2007.WAV"/>
          </p:nvPr>
        </p:nvPicPr>
        <p:blipFill>
          <a:blip r:embed="rId3" cstate="print"/>
          <a:stretch>
            <a:fillRect/>
          </a:stretch>
        </p:blipFill>
        <p:spPr>
          <a:xfrm>
            <a:off x="8639175" y="6353175"/>
            <a:ext cx="304800" cy="304800"/>
          </a:xfrm>
          <a:prstGeom prst="rect">
            <a:avLst/>
          </a:prstGeom>
        </p:spPr>
      </p:pic>
    </p:spTree>
  </p:cSld>
  <p:clrMapOvr>
    <a:masterClrMapping/>
  </p:clrMapOvr>
  <p:transition advTm="1112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l"/>
            <a:r>
              <a:rPr lang="en-GB" sz="3200" dirty="0" smtClean="0"/>
              <a:t>Primer on option theory</a:t>
            </a:r>
            <a:br>
              <a:rPr lang="en-GB" sz="3200" dirty="0" smtClean="0"/>
            </a:br>
            <a:r>
              <a:rPr lang="en-GB" sz="3200" dirty="0" smtClean="0"/>
              <a:t>Payoff structure</a:t>
            </a:r>
            <a:endParaRPr lang="en-GB" sz="3200" dirty="0"/>
          </a:p>
        </p:txBody>
      </p:sp>
      <p:sp>
        <p:nvSpPr>
          <p:cNvPr id="5" name="Content Placeholder 4"/>
          <p:cNvSpPr>
            <a:spLocks noGrp="1"/>
          </p:cNvSpPr>
          <p:nvPr>
            <p:ph sz="half" idx="1"/>
          </p:nvPr>
        </p:nvSpPr>
        <p:spPr/>
        <p:txBody>
          <a:bodyPr/>
          <a:lstStyle/>
          <a:p>
            <a:pPr>
              <a:buNone/>
            </a:pPr>
            <a:r>
              <a:rPr lang="en-GB" dirty="0" smtClean="0"/>
              <a:t>	</a:t>
            </a:r>
            <a:r>
              <a:rPr lang="en-GB" sz="2200" dirty="0" smtClean="0"/>
              <a:t>Call option</a:t>
            </a:r>
            <a:endParaRPr lang="en-GB" sz="2200" dirty="0"/>
          </a:p>
        </p:txBody>
      </p:sp>
      <p:sp>
        <p:nvSpPr>
          <p:cNvPr id="6" name="Content Placeholder 5"/>
          <p:cNvSpPr>
            <a:spLocks noGrp="1"/>
          </p:cNvSpPr>
          <p:nvPr>
            <p:ph sz="half" idx="2"/>
          </p:nvPr>
        </p:nvSpPr>
        <p:spPr/>
        <p:txBody>
          <a:bodyPr/>
          <a:lstStyle/>
          <a:p>
            <a:pPr>
              <a:buNone/>
            </a:pPr>
            <a:r>
              <a:rPr lang="en-GB" dirty="0" smtClean="0"/>
              <a:t>	</a:t>
            </a:r>
            <a:r>
              <a:rPr lang="en-GB" sz="2200" dirty="0" smtClean="0"/>
              <a:t>Put option</a:t>
            </a:r>
            <a:endParaRPr lang="en-GB" sz="2200" dirty="0"/>
          </a:p>
        </p:txBody>
      </p:sp>
      <p:cxnSp>
        <p:nvCxnSpPr>
          <p:cNvPr id="8" name="Straight Arrow Connector 7"/>
          <p:cNvCxnSpPr/>
          <p:nvPr/>
        </p:nvCxnSpPr>
        <p:spPr>
          <a:xfrm rot="5400000" flipH="1" flipV="1">
            <a:off x="-683790" y="3860254"/>
            <a:ext cx="3312368"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971600" y="3861048"/>
            <a:ext cx="2952328"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71600" y="3861048"/>
            <a:ext cx="151216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flipH="1" flipV="1">
            <a:off x="2339752" y="2780928"/>
            <a:ext cx="1224136" cy="9361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971600" y="4437112"/>
            <a:ext cx="1512168" cy="0"/>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flipH="1" flipV="1">
            <a:off x="2339752" y="3356992"/>
            <a:ext cx="1224136" cy="936104"/>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267744" y="2276872"/>
            <a:ext cx="1351524" cy="369332"/>
          </a:xfrm>
          <a:prstGeom prst="rect">
            <a:avLst/>
          </a:prstGeom>
          <a:noFill/>
        </p:spPr>
        <p:txBody>
          <a:bodyPr wrap="none" rtlCol="0">
            <a:spAutoFit/>
          </a:bodyPr>
          <a:lstStyle/>
          <a:p>
            <a:r>
              <a:rPr lang="en-GB" dirty="0" smtClean="0"/>
              <a:t>Gross payoff</a:t>
            </a:r>
            <a:endParaRPr lang="en-GB" dirty="0"/>
          </a:p>
        </p:txBody>
      </p:sp>
      <p:sp>
        <p:nvSpPr>
          <p:cNvPr id="19" name="TextBox 18"/>
          <p:cNvSpPr txBox="1"/>
          <p:nvPr/>
        </p:nvSpPr>
        <p:spPr>
          <a:xfrm>
            <a:off x="3275856" y="2852936"/>
            <a:ext cx="1168077" cy="369332"/>
          </a:xfrm>
          <a:prstGeom prst="rect">
            <a:avLst/>
          </a:prstGeom>
          <a:noFill/>
        </p:spPr>
        <p:txBody>
          <a:bodyPr wrap="none" rtlCol="0">
            <a:spAutoFit/>
          </a:bodyPr>
          <a:lstStyle/>
          <a:p>
            <a:r>
              <a:rPr lang="en-GB" dirty="0"/>
              <a:t>N</a:t>
            </a:r>
            <a:r>
              <a:rPr lang="en-GB" dirty="0" smtClean="0"/>
              <a:t>et payoff</a:t>
            </a:r>
            <a:endParaRPr lang="en-GB" dirty="0"/>
          </a:p>
        </p:txBody>
      </p:sp>
      <p:cxnSp>
        <p:nvCxnSpPr>
          <p:cNvPr id="21" name="Straight Arrow Connector 20"/>
          <p:cNvCxnSpPr/>
          <p:nvPr/>
        </p:nvCxnSpPr>
        <p:spPr>
          <a:xfrm rot="5400000">
            <a:off x="1871700" y="4473116"/>
            <a:ext cx="1224136"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907704" y="5085184"/>
            <a:ext cx="1233607" cy="369332"/>
          </a:xfrm>
          <a:prstGeom prst="rect">
            <a:avLst/>
          </a:prstGeom>
          <a:noFill/>
        </p:spPr>
        <p:txBody>
          <a:bodyPr wrap="none" rtlCol="0">
            <a:spAutoFit/>
          </a:bodyPr>
          <a:lstStyle/>
          <a:p>
            <a:r>
              <a:rPr lang="en-GB" dirty="0" smtClean="0"/>
              <a:t>Strike price</a:t>
            </a:r>
            <a:endParaRPr lang="en-GB" dirty="0"/>
          </a:p>
        </p:txBody>
      </p:sp>
      <p:cxnSp>
        <p:nvCxnSpPr>
          <p:cNvPr id="24" name="Straight Arrow Connector 23"/>
          <p:cNvCxnSpPr/>
          <p:nvPr/>
        </p:nvCxnSpPr>
        <p:spPr>
          <a:xfrm rot="5400000" flipH="1" flipV="1">
            <a:off x="3492674" y="3932262"/>
            <a:ext cx="3312368"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5148064" y="3861048"/>
            <a:ext cx="2952328"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0800000">
            <a:off x="5148064" y="2564904"/>
            <a:ext cx="1584176" cy="12961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6120172" y="4473116"/>
            <a:ext cx="1224136"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084168" y="5085184"/>
            <a:ext cx="1233607" cy="369332"/>
          </a:xfrm>
          <a:prstGeom prst="rect">
            <a:avLst/>
          </a:prstGeom>
          <a:noFill/>
        </p:spPr>
        <p:txBody>
          <a:bodyPr wrap="none" rtlCol="0">
            <a:spAutoFit/>
          </a:bodyPr>
          <a:lstStyle/>
          <a:p>
            <a:r>
              <a:rPr lang="en-GB" dirty="0" smtClean="0"/>
              <a:t>Strike price</a:t>
            </a:r>
            <a:endParaRPr lang="en-GB" dirty="0"/>
          </a:p>
        </p:txBody>
      </p:sp>
      <p:cxnSp>
        <p:nvCxnSpPr>
          <p:cNvPr id="33" name="Straight Connector 32"/>
          <p:cNvCxnSpPr/>
          <p:nvPr/>
        </p:nvCxnSpPr>
        <p:spPr>
          <a:xfrm rot="10800000">
            <a:off x="5148064" y="3068960"/>
            <a:ext cx="1008112" cy="792088"/>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5436096" y="2564904"/>
            <a:ext cx="1351524" cy="369332"/>
          </a:xfrm>
          <a:prstGeom prst="rect">
            <a:avLst/>
          </a:prstGeom>
          <a:noFill/>
        </p:spPr>
        <p:txBody>
          <a:bodyPr wrap="none" rtlCol="0">
            <a:spAutoFit/>
          </a:bodyPr>
          <a:lstStyle/>
          <a:p>
            <a:r>
              <a:rPr lang="en-GB" dirty="0" smtClean="0"/>
              <a:t>Gross payoff</a:t>
            </a:r>
            <a:endParaRPr lang="en-GB" dirty="0"/>
          </a:p>
        </p:txBody>
      </p:sp>
      <p:sp>
        <p:nvSpPr>
          <p:cNvPr id="37" name="TextBox 36"/>
          <p:cNvSpPr txBox="1"/>
          <p:nvPr/>
        </p:nvSpPr>
        <p:spPr>
          <a:xfrm>
            <a:off x="5580112" y="3140968"/>
            <a:ext cx="1168077" cy="369332"/>
          </a:xfrm>
          <a:prstGeom prst="rect">
            <a:avLst/>
          </a:prstGeom>
          <a:noFill/>
        </p:spPr>
        <p:txBody>
          <a:bodyPr wrap="none" rtlCol="0">
            <a:spAutoFit/>
          </a:bodyPr>
          <a:lstStyle/>
          <a:p>
            <a:r>
              <a:rPr lang="en-GB" dirty="0"/>
              <a:t>N</a:t>
            </a:r>
            <a:r>
              <a:rPr lang="en-GB" dirty="0" smtClean="0"/>
              <a:t>et payoff</a:t>
            </a:r>
            <a:endParaRPr lang="en-GB" dirty="0"/>
          </a:p>
        </p:txBody>
      </p:sp>
      <p:cxnSp>
        <p:nvCxnSpPr>
          <p:cNvPr id="38" name="Straight Connector 37"/>
          <p:cNvCxnSpPr/>
          <p:nvPr/>
        </p:nvCxnSpPr>
        <p:spPr>
          <a:xfrm>
            <a:off x="6732240" y="3861048"/>
            <a:ext cx="11521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635896" y="3933056"/>
            <a:ext cx="1152128" cy="338554"/>
          </a:xfrm>
          <a:prstGeom prst="rect">
            <a:avLst/>
          </a:prstGeom>
          <a:noFill/>
        </p:spPr>
        <p:txBody>
          <a:bodyPr wrap="square" rtlCol="0">
            <a:spAutoFit/>
          </a:bodyPr>
          <a:lstStyle/>
          <a:p>
            <a:r>
              <a:rPr lang="en-GB" sz="1600" dirty="0" smtClean="0"/>
              <a:t>Asset price</a:t>
            </a:r>
            <a:endParaRPr lang="en-GB" sz="1600" dirty="0"/>
          </a:p>
        </p:txBody>
      </p:sp>
      <p:sp>
        <p:nvSpPr>
          <p:cNvPr id="41" name="TextBox 40"/>
          <p:cNvSpPr txBox="1"/>
          <p:nvPr/>
        </p:nvSpPr>
        <p:spPr>
          <a:xfrm>
            <a:off x="7812360" y="3933056"/>
            <a:ext cx="1152128" cy="338554"/>
          </a:xfrm>
          <a:prstGeom prst="rect">
            <a:avLst/>
          </a:prstGeom>
          <a:noFill/>
        </p:spPr>
        <p:txBody>
          <a:bodyPr wrap="square" rtlCol="0">
            <a:spAutoFit/>
          </a:bodyPr>
          <a:lstStyle/>
          <a:p>
            <a:r>
              <a:rPr lang="en-GB" sz="1600" dirty="0" smtClean="0"/>
              <a:t>Asset price</a:t>
            </a:r>
            <a:endParaRPr lang="en-GB" sz="1600" dirty="0"/>
          </a:p>
        </p:txBody>
      </p:sp>
      <p:sp>
        <p:nvSpPr>
          <p:cNvPr id="42" name="TextBox 41"/>
          <p:cNvSpPr txBox="1"/>
          <p:nvPr/>
        </p:nvSpPr>
        <p:spPr>
          <a:xfrm>
            <a:off x="179512" y="2132856"/>
            <a:ext cx="759247" cy="584775"/>
          </a:xfrm>
          <a:prstGeom prst="rect">
            <a:avLst/>
          </a:prstGeom>
          <a:noFill/>
        </p:spPr>
        <p:txBody>
          <a:bodyPr wrap="none" rtlCol="0">
            <a:spAutoFit/>
          </a:bodyPr>
          <a:lstStyle/>
          <a:p>
            <a:r>
              <a:rPr lang="en-GB" sz="1600" dirty="0" smtClean="0"/>
              <a:t>Option</a:t>
            </a:r>
          </a:p>
          <a:p>
            <a:r>
              <a:rPr lang="en-GB" sz="1600" dirty="0" smtClean="0"/>
              <a:t>payoff</a:t>
            </a:r>
            <a:endParaRPr lang="en-GB" sz="1600" dirty="0"/>
          </a:p>
        </p:txBody>
      </p:sp>
      <p:sp>
        <p:nvSpPr>
          <p:cNvPr id="43" name="TextBox 42"/>
          <p:cNvSpPr txBox="1"/>
          <p:nvPr/>
        </p:nvSpPr>
        <p:spPr>
          <a:xfrm>
            <a:off x="4355976" y="2204864"/>
            <a:ext cx="759247" cy="584775"/>
          </a:xfrm>
          <a:prstGeom prst="rect">
            <a:avLst/>
          </a:prstGeom>
          <a:noFill/>
        </p:spPr>
        <p:txBody>
          <a:bodyPr wrap="none" rtlCol="0">
            <a:spAutoFit/>
          </a:bodyPr>
          <a:lstStyle/>
          <a:p>
            <a:r>
              <a:rPr lang="en-GB" sz="1600" dirty="0" smtClean="0"/>
              <a:t>Option</a:t>
            </a:r>
          </a:p>
          <a:p>
            <a:r>
              <a:rPr lang="en-GB" sz="1600" dirty="0" smtClean="0"/>
              <a:t>payoff</a:t>
            </a:r>
            <a:endParaRPr lang="en-GB" sz="1600" dirty="0"/>
          </a:p>
        </p:txBody>
      </p:sp>
      <p:sp>
        <p:nvSpPr>
          <p:cNvPr id="44" name="Left Brace 43"/>
          <p:cNvSpPr/>
          <p:nvPr/>
        </p:nvSpPr>
        <p:spPr>
          <a:xfrm>
            <a:off x="2123728" y="3933056"/>
            <a:ext cx="216025" cy="432048"/>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5" name="TextBox 44"/>
          <p:cNvSpPr txBox="1"/>
          <p:nvPr/>
        </p:nvSpPr>
        <p:spPr>
          <a:xfrm>
            <a:off x="827584" y="5589240"/>
            <a:ext cx="2448272" cy="646331"/>
          </a:xfrm>
          <a:prstGeom prst="rect">
            <a:avLst/>
          </a:prstGeom>
          <a:noFill/>
        </p:spPr>
        <p:txBody>
          <a:bodyPr wrap="square" rtlCol="0">
            <a:spAutoFit/>
          </a:bodyPr>
          <a:lstStyle/>
          <a:p>
            <a:r>
              <a:rPr lang="en-GB" dirty="0" smtClean="0"/>
              <a:t>Cost of option</a:t>
            </a:r>
          </a:p>
          <a:p>
            <a:r>
              <a:rPr lang="en-GB" dirty="0" smtClean="0"/>
              <a:t>(or sunk cost of project)</a:t>
            </a:r>
            <a:endParaRPr lang="en-GB" dirty="0"/>
          </a:p>
        </p:txBody>
      </p:sp>
      <p:cxnSp>
        <p:nvCxnSpPr>
          <p:cNvPr id="47" name="Straight Arrow Connector 46"/>
          <p:cNvCxnSpPr/>
          <p:nvPr/>
        </p:nvCxnSpPr>
        <p:spPr>
          <a:xfrm rot="5400000" flipH="1" flipV="1">
            <a:off x="1187624" y="4725144"/>
            <a:ext cx="1296144" cy="28803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4" name="~PP1036.WAV">
            <a:hlinkClick r:id="" action="ppaction://media"/>
          </p:cNvPr>
          <p:cNvPicPr>
            <a:picLocks noRot="1" noChangeAspect="1"/>
          </p:cNvPicPr>
          <p:nvPr>
            <a:wavAudioFile r:embed="rId1" name="~PP1036.WAV"/>
          </p:nvPr>
        </p:nvPicPr>
        <p:blipFill>
          <a:blip r:embed="rId3" cstate="print"/>
          <a:stretch>
            <a:fillRect/>
          </a:stretch>
        </p:blipFill>
        <p:spPr>
          <a:xfrm>
            <a:off x="8639175" y="6353175"/>
            <a:ext cx="304800" cy="304800"/>
          </a:xfrm>
          <a:prstGeom prst="rect">
            <a:avLst/>
          </a:prstGeom>
        </p:spPr>
      </p:pic>
    </p:spTree>
  </p:cSld>
  <p:clrMapOvr>
    <a:masterClrMapping/>
  </p:clrMapOvr>
  <p:transition advTm="1005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l"/>
            <a:r>
              <a:rPr lang="en-GB" sz="3200" dirty="0" smtClean="0"/>
              <a:t>Primer on option theory</a:t>
            </a:r>
            <a:br>
              <a:rPr lang="en-GB" sz="3200" dirty="0" smtClean="0"/>
            </a:br>
            <a:r>
              <a:rPr lang="en-GB" sz="3200" dirty="0" smtClean="0"/>
              <a:t>Determinants of option value</a:t>
            </a:r>
            <a:endParaRPr lang="en-GB" sz="3200" dirty="0"/>
          </a:p>
        </p:txBody>
      </p:sp>
      <p:sp>
        <p:nvSpPr>
          <p:cNvPr id="6" name="Content Placeholder 5"/>
          <p:cNvSpPr>
            <a:spLocks noGrp="1"/>
          </p:cNvSpPr>
          <p:nvPr>
            <p:ph idx="1"/>
          </p:nvPr>
        </p:nvSpPr>
        <p:spPr/>
        <p:txBody>
          <a:bodyPr>
            <a:normAutofit fontScale="62500" lnSpcReduction="20000"/>
          </a:bodyPr>
          <a:lstStyle/>
          <a:p>
            <a:r>
              <a:rPr lang="en-GB" dirty="0" smtClean="0"/>
              <a:t>Uncertainty (or project risk)</a:t>
            </a:r>
          </a:p>
          <a:p>
            <a:pPr lvl="1"/>
            <a:r>
              <a:rPr lang="en-GB" dirty="0" smtClean="0"/>
              <a:t>Option value increases with the degree of uncertainty; the greater the uncertainty, the better is the ability to wait and yet retain the right to an action such as investment in a project</a:t>
            </a:r>
          </a:p>
          <a:p>
            <a:endParaRPr lang="en-GB" dirty="0" smtClean="0"/>
          </a:p>
          <a:p>
            <a:r>
              <a:rPr lang="en-GB" dirty="0" smtClean="0"/>
              <a:t>The time to expiration</a:t>
            </a:r>
          </a:p>
          <a:p>
            <a:pPr lvl="1"/>
            <a:r>
              <a:rPr lang="en-GB" dirty="0" smtClean="0"/>
              <a:t>Option value increases with time to expiration</a:t>
            </a:r>
          </a:p>
          <a:p>
            <a:pPr>
              <a:buNone/>
            </a:pPr>
            <a:endParaRPr lang="en-GB" dirty="0"/>
          </a:p>
          <a:p>
            <a:r>
              <a:rPr lang="en-GB" dirty="0" smtClean="0"/>
              <a:t>The interest (or discount) rate</a:t>
            </a:r>
          </a:p>
          <a:p>
            <a:pPr lvl="1"/>
            <a:r>
              <a:rPr lang="en-GB" dirty="0" smtClean="0"/>
              <a:t>Option value decreases if there is an increase in the interest or discount rate, as future cash flows from exercising the option are discounted heavily</a:t>
            </a:r>
            <a:endParaRPr lang="en-GB" dirty="0"/>
          </a:p>
          <a:p>
            <a:endParaRPr lang="en-GB" dirty="0" smtClean="0"/>
          </a:p>
          <a:p>
            <a:r>
              <a:rPr lang="en-GB" dirty="0" smtClean="0"/>
              <a:t>Exclusivity</a:t>
            </a:r>
          </a:p>
          <a:p>
            <a:pPr lvl="1"/>
            <a:r>
              <a:rPr lang="en-GB" dirty="0" smtClean="0"/>
              <a:t>Option value is higher if the benefits from exercising the option accrues exclusively to the option’s owner; it is lower if the benefits have to be shared with others</a:t>
            </a:r>
            <a:endParaRPr lang="en-GB" dirty="0"/>
          </a:p>
        </p:txBody>
      </p:sp>
      <p:pic>
        <p:nvPicPr>
          <p:cNvPr id="12" name="~PP1123.WAV">
            <a:hlinkClick r:id="" action="ppaction://media"/>
          </p:cNvPr>
          <p:cNvPicPr>
            <a:picLocks noRot="1" noChangeAspect="1"/>
          </p:cNvPicPr>
          <p:nvPr>
            <a:wavAudioFile r:embed="rId1" name="~PP1123.WAV"/>
          </p:nvPr>
        </p:nvPicPr>
        <p:blipFill>
          <a:blip r:embed="rId3" cstate="print"/>
          <a:stretch>
            <a:fillRect/>
          </a:stretch>
        </p:blipFill>
        <p:spPr>
          <a:xfrm>
            <a:off x="8639175" y="6353175"/>
            <a:ext cx="304800" cy="304800"/>
          </a:xfrm>
          <a:prstGeom prst="rect">
            <a:avLst/>
          </a:prstGeom>
        </p:spPr>
      </p:pic>
    </p:spTree>
  </p:cSld>
  <p:clrMapOvr>
    <a:masterClrMapping/>
  </p:clrMapOvr>
  <p:transition advTm="1409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3200" dirty="0" smtClean="0"/>
              <a:t>Real options</a:t>
            </a:r>
            <a:br>
              <a:rPr lang="en-GB" sz="3200" dirty="0" smtClean="0"/>
            </a:br>
            <a:r>
              <a:rPr lang="en-GB" sz="3200" dirty="0" smtClean="0"/>
              <a:t>Strategic dimensions</a:t>
            </a:r>
            <a:endParaRPr lang="en-GB" sz="3200" dirty="0"/>
          </a:p>
        </p:txBody>
      </p:sp>
      <p:sp>
        <p:nvSpPr>
          <p:cNvPr id="3" name="Content Placeholder 2"/>
          <p:cNvSpPr>
            <a:spLocks noGrp="1"/>
          </p:cNvSpPr>
          <p:nvPr>
            <p:ph idx="1"/>
          </p:nvPr>
        </p:nvSpPr>
        <p:spPr/>
        <p:txBody>
          <a:bodyPr>
            <a:normAutofit/>
          </a:bodyPr>
          <a:lstStyle/>
          <a:p>
            <a:r>
              <a:rPr lang="en-GB" sz="2200" dirty="0" smtClean="0"/>
              <a:t>Who benefits from the exercise of the option?</a:t>
            </a:r>
          </a:p>
          <a:p>
            <a:pPr lvl="1"/>
            <a:r>
              <a:rPr lang="en-GB" sz="2200" dirty="0" smtClean="0"/>
              <a:t>Shared vs. proprietary</a:t>
            </a:r>
            <a:endParaRPr lang="en-GB" sz="2200" dirty="0"/>
          </a:p>
          <a:p>
            <a:endParaRPr lang="en-GB" sz="2200" dirty="0" smtClean="0"/>
          </a:p>
          <a:p>
            <a:r>
              <a:rPr lang="en-GB" sz="2200" dirty="0" smtClean="0"/>
              <a:t>Is there a direct benefit from holding the option, or does it pave the way for other opportunities in the future?</a:t>
            </a:r>
          </a:p>
          <a:p>
            <a:pPr lvl="1"/>
            <a:r>
              <a:rPr lang="en-GB" sz="2200" dirty="0" smtClean="0"/>
              <a:t>Simple vs. compound </a:t>
            </a:r>
          </a:p>
          <a:p>
            <a:endParaRPr lang="en-GB" sz="2200" dirty="0"/>
          </a:p>
          <a:p>
            <a:r>
              <a:rPr lang="en-GB" sz="2200" dirty="0" smtClean="0"/>
              <a:t>How urgently will I have to decide on whether to exercise the option?</a:t>
            </a:r>
          </a:p>
          <a:p>
            <a:pPr lvl="1"/>
            <a:r>
              <a:rPr lang="en-GB" sz="2200" dirty="0" smtClean="0"/>
              <a:t>Expiring vs. deferrable</a:t>
            </a:r>
            <a:endParaRPr lang="en-GB" sz="2200" dirty="0"/>
          </a:p>
        </p:txBody>
      </p:sp>
      <p:pic>
        <p:nvPicPr>
          <p:cNvPr id="8" name="~PP2773.WAV">
            <a:hlinkClick r:id="" action="ppaction://media"/>
          </p:cNvPr>
          <p:cNvPicPr>
            <a:picLocks noRot="1" noChangeAspect="1"/>
          </p:cNvPicPr>
          <p:nvPr>
            <a:wavAudioFile r:embed="rId1" name="~PP2773.WAV"/>
          </p:nvPr>
        </p:nvPicPr>
        <p:blipFill>
          <a:blip r:embed="rId3" cstate="print"/>
          <a:stretch>
            <a:fillRect/>
          </a:stretch>
        </p:blipFill>
        <p:spPr>
          <a:xfrm>
            <a:off x="8639175" y="6353175"/>
            <a:ext cx="304800" cy="304800"/>
          </a:xfrm>
          <a:prstGeom prst="rect">
            <a:avLst/>
          </a:prstGeom>
        </p:spPr>
      </p:pic>
    </p:spTree>
  </p:cSld>
  <p:clrMapOvr>
    <a:masterClrMapping/>
  </p:clrMapOvr>
  <p:transition advTm="434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853</TotalTime>
  <Words>1681</Words>
  <Application>Microsoft Office PowerPoint</Application>
  <PresentationFormat>On-screen Show (4:3)</PresentationFormat>
  <Paragraphs>262</Paragraphs>
  <Slides>18</Slides>
  <Notes>2</Notes>
  <HiddenSlides>0</HiddenSlides>
  <MMClips>18</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0" baseType="lpstr">
      <vt:lpstr>Office Theme</vt:lpstr>
      <vt:lpstr>Equation</vt:lpstr>
      <vt:lpstr>BSM906 Economic Environment of Business</vt:lpstr>
      <vt:lpstr>Strategic decisions</vt:lpstr>
      <vt:lpstr>Strategic decisions about investment and exit Traditional view</vt:lpstr>
      <vt:lpstr>Strategic decisions on investment and exit Adding uncertainty</vt:lpstr>
      <vt:lpstr>Strategic decisions and real options</vt:lpstr>
      <vt:lpstr>Primer on option theory Call and put option</vt:lpstr>
      <vt:lpstr>Primer on option theory Payoff structure</vt:lpstr>
      <vt:lpstr>Primer on option theory Determinants of option value</vt:lpstr>
      <vt:lpstr>Real options Strategic dimensions</vt:lpstr>
      <vt:lpstr>Real options Strategic dimensions – examples</vt:lpstr>
      <vt:lpstr>Strategy as an option chain – basics</vt:lpstr>
      <vt:lpstr>Strategy as an option chain – visualisation</vt:lpstr>
      <vt:lpstr>Real options Strategic dimensions: application – I</vt:lpstr>
      <vt:lpstr>Real options Strategic dimensions: application – II</vt:lpstr>
      <vt:lpstr>Real options Impact of organisational forms</vt:lpstr>
      <vt:lpstr>The human being behind the strategies Expected utility theory</vt:lpstr>
      <vt:lpstr>The human being behind the strategies Prospect theory</vt:lpstr>
      <vt:lpstr>Where do we go from here?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BSM906 Economic Environment of Business</dc:title>
  <dc:creator>Sumon Bhaumik</dc:creator>
  <cp:lastModifiedBy>Sumon Bhaumik</cp:lastModifiedBy>
  <cp:revision>85</cp:revision>
  <dcterms:created xsi:type="dcterms:W3CDTF">2010-10-31T11:29:05Z</dcterms:created>
  <dcterms:modified xsi:type="dcterms:W3CDTF">2011-10-19T13:54:16Z</dcterms:modified>
</cp:coreProperties>
</file>