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2" r:id="rId3"/>
    <p:sldId id="274" r:id="rId4"/>
    <p:sldId id="276" r:id="rId5"/>
    <p:sldId id="277" r:id="rId6"/>
    <p:sldId id="257" r:id="rId7"/>
    <p:sldId id="260" r:id="rId8"/>
    <p:sldId id="261" r:id="rId9"/>
    <p:sldId id="258" r:id="rId10"/>
    <p:sldId id="259" r:id="rId11"/>
    <p:sldId id="262" r:id="rId12"/>
    <p:sldId id="263" r:id="rId13"/>
    <p:sldId id="264" r:id="rId14"/>
    <p:sldId id="265" r:id="rId15"/>
    <p:sldId id="267" r:id="rId16"/>
    <p:sldId id="269" r:id="rId17"/>
    <p:sldId id="268" r:id="rId18"/>
    <p:sldId id="270" r:id="rId19"/>
    <p:sldId id="271"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48" d="100"/>
          <a:sy n="48" d="100"/>
        </p:scale>
        <p:origin x="-90" y="-43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234"/>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98C27CDF-059A-46DF-ACCA-BA515A018976}" type="datetimeFigureOut">
              <a:rPr lang="en-GB" smtClean="0"/>
              <a:pPr/>
              <a:t>02/11/2011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F2B101-DF60-434B-A521-A5816D501C66}"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8C27CDF-059A-46DF-ACCA-BA515A018976}" type="datetimeFigureOut">
              <a:rPr lang="en-GB" smtClean="0"/>
              <a:pPr/>
              <a:t>02/11/2011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F2B101-DF60-434B-A521-A5816D501C66}"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8C27CDF-059A-46DF-ACCA-BA515A018976}" type="datetimeFigureOut">
              <a:rPr lang="en-GB" smtClean="0"/>
              <a:pPr/>
              <a:t>02/11/2011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F2B101-DF60-434B-A521-A5816D501C66}"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8C27CDF-059A-46DF-ACCA-BA515A018976}" type="datetimeFigureOut">
              <a:rPr lang="en-GB" smtClean="0"/>
              <a:pPr/>
              <a:t>02/11/2011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F2B101-DF60-434B-A521-A5816D501C66}"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C27CDF-059A-46DF-ACCA-BA515A018976}" type="datetimeFigureOut">
              <a:rPr lang="en-GB" smtClean="0"/>
              <a:pPr/>
              <a:t>02/11/2011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F2B101-DF60-434B-A521-A5816D501C66}"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98C27CDF-059A-46DF-ACCA-BA515A018976}" type="datetimeFigureOut">
              <a:rPr lang="en-GB" smtClean="0"/>
              <a:pPr/>
              <a:t>02/11/2011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AF2B101-DF60-434B-A521-A5816D501C66}"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98C27CDF-059A-46DF-ACCA-BA515A018976}" type="datetimeFigureOut">
              <a:rPr lang="en-GB" smtClean="0"/>
              <a:pPr/>
              <a:t>02/11/2011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AF2B101-DF60-434B-A521-A5816D501C66}"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98C27CDF-059A-46DF-ACCA-BA515A018976}" type="datetimeFigureOut">
              <a:rPr lang="en-GB" smtClean="0"/>
              <a:pPr/>
              <a:t>02/11/2011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AF2B101-DF60-434B-A521-A5816D501C66}"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27CDF-059A-46DF-ACCA-BA515A018976}" type="datetimeFigureOut">
              <a:rPr lang="en-GB" smtClean="0"/>
              <a:pPr/>
              <a:t>02/11/2011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AF2B101-DF60-434B-A521-A5816D501C66}"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27CDF-059A-46DF-ACCA-BA515A018976}" type="datetimeFigureOut">
              <a:rPr lang="en-GB" smtClean="0"/>
              <a:pPr/>
              <a:t>02/11/2011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AF2B101-DF60-434B-A521-A5816D501C66}"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C27CDF-059A-46DF-ACCA-BA515A018976}" type="datetimeFigureOut">
              <a:rPr lang="en-GB" smtClean="0"/>
              <a:pPr/>
              <a:t>02/11/2011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AF2B101-DF60-434B-A521-A5816D501C66}"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C27CDF-059A-46DF-ACCA-BA515A018976}" type="datetimeFigureOut">
              <a:rPr lang="en-GB" smtClean="0"/>
              <a:pPr/>
              <a:t>02/11/2011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F2B101-DF60-434B-A521-A5816D501C66}"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10.wav"/></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audio" Target="../media/audio11.wav"/></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audio" Target="../media/audio12.wav"/></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audio" Target="../media/audio13.wav"/></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audio" Target="../media/audio14.wav"/></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15.wav"/></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16.wav"/></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17.wav"/></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audio" Target="../media/audio18.wav"/></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19.wav"/></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4.xml"/><Relationship Id="rId1" Type="http://schemas.openxmlformats.org/officeDocument/2006/relationships/audio" Target="../media/audio3.wav"/></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4.xml"/><Relationship Id="rId1" Type="http://schemas.openxmlformats.org/officeDocument/2006/relationships/audio" Target="../media/audio4.wav"/></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5.wav"/></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6.wav"/></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8.wav"/></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smtClean="0"/>
              <a:t>BSM906</a:t>
            </a:r>
            <a:br>
              <a:rPr lang="en-GB" dirty="0" smtClean="0"/>
            </a:br>
            <a:r>
              <a:rPr lang="en-GB" dirty="0" smtClean="0"/>
              <a:t>Economic Environment of Business</a:t>
            </a:r>
            <a:endParaRPr lang="en-GB" dirty="0"/>
          </a:p>
        </p:txBody>
      </p:sp>
      <p:sp>
        <p:nvSpPr>
          <p:cNvPr id="3" name="Subtitle 2"/>
          <p:cNvSpPr>
            <a:spLocks noGrp="1"/>
          </p:cNvSpPr>
          <p:nvPr>
            <p:ph type="subTitle" idx="1"/>
          </p:nvPr>
        </p:nvSpPr>
        <p:spPr/>
        <p:txBody>
          <a:bodyPr>
            <a:normAutofit fontScale="70000" lnSpcReduction="20000"/>
          </a:bodyPr>
          <a:lstStyle/>
          <a:p>
            <a:r>
              <a:rPr lang="en-GB" dirty="0" smtClean="0"/>
              <a:t>Lecture 3</a:t>
            </a:r>
          </a:p>
          <a:p>
            <a:r>
              <a:rPr lang="en-GB" dirty="0" smtClean="0"/>
              <a:t>Laws, rules and regulations</a:t>
            </a:r>
          </a:p>
          <a:p>
            <a:endParaRPr lang="en-GB" dirty="0" smtClean="0"/>
          </a:p>
          <a:p>
            <a:r>
              <a:rPr lang="en-GB" dirty="0" smtClean="0"/>
              <a:t>Dr </a:t>
            </a:r>
            <a:r>
              <a:rPr lang="en-GB" dirty="0" err="1" smtClean="0"/>
              <a:t>Sumon</a:t>
            </a:r>
            <a:r>
              <a:rPr lang="en-GB" dirty="0" smtClean="0"/>
              <a:t> </a:t>
            </a:r>
            <a:r>
              <a:rPr lang="en-GB" dirty="0" err="1" smtClean="0"/>
              <a:t>Bhaumik</a:t>
            </a:r>
            <a:endParaRPr lang="en-GB" dirty="0" smtClean="0"/>
          </a:p>
          <a:p>
            <a:r>
              <a:rPr lang="en-GB" sz="2100" dirty="0" smtClean="0"/>
              <a:t>http://www.sumonbhaumik.net</a:t>
            </a:r>
          </a:p>
          <a:p>
            <a:endParaRPr lang="en-GB" dirty="0"/>
          </a:p>
        </p:txBody>
      </p:sp>
      <p:pic>
        <p:nvPicPr>
          <p:cNvPr id="4" name="~PP917.WAV">
            <a:hlinkClick r:id="" action="ppaction://media"/>
          </p:cNvPr>
          <p:cNvPicPr>
            <a:picLocks noRot="1" noChangeAspect="1"/>
          </p:cNvPicPr>
          <p:nvPr>
            <a:wavAudioFile r:embed="rId1" name="~PP917.WAV"/>
          </p:nvPr>
        </p:nvPicPr>
        <p:blipFill>
          <a:blip r:embed="rId3" cstate="print"/>
          <a:stretch>
            <a:fillRect/>
          </a:stretch>
        </p:blipFill>
        <p:spPr>
          <a:xfrm>
            <a:off x="8639175" y="6353175"/>
            <a:ext cx="304800" cy="304800"/>
          </a:xfrm>
          <a:prstGeom prst="rect">
            <a:avLst/>
          </a:prstGeom>
        </p:spPr>
      </p:pic>
    </p:spTree>
  </p:cSld>
  <p:clrMapOvr>
    <a:masterClrMapping/>
  </p:clrMapOvr>
  <p:transition advTm="92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3200" dirty="0" smtClean="0"/>
              <a:t>Replacing norms with formalities</a:t>
            </a:r>
            <a:br>
              <a:rPr lang="en-GB" sz="3200" dirty="0" smtClean="0"/>
            </a:br>
            <a:r>
              <a:rPr lang="en-GB" sz="3200" dirty="0" smtClean="0"/>
              <a:t>Are </a:t>
            </a:r>
            <a:r>
              <a:rPr lang="en-GB" sz="3200" dirty="0" smtClean="0">
                <a:latin typeface="Forte" pitchFamily="66" charset="0"/>
              </a:rPr>
              <a:t>common law</a:t>
            </a:r>
            <a:r>
              <a:rPr lang="en-GB" sz="3200" dirty="0" smtClean="0"/>
              <a:t> doctrines efficient?</a:t>
            </a:r>
            <a:endParaRPr lang="en-GB" sz="3200" dirty="0"/>
          </a:p>
        </p:txBody>
      </p:sp>
      <p:sp>
        <p:nvSpPr>
          <p:cNvPr id="3" name="Content Placeholder 2"/>
          <p:cNvSpPr>
            <a:spLocks noGrp="1"/>
          </p:cNvSpPr>
          <p:nvPr>
            <p:ph idx="1"/>
          </p:nvPr>
        </p:nvSpPr>
        <p:spPr>
          <a:xfrm>
            <a:off x="457200" y="1600200"/>
            <a:ext cx="8229600" cy="5069160"/>
          </a:xfrm>
        </p:spPr>
        <p:txBody>
          <a:bodyPr>
            <a:normAutofit fontScale="62500" lnSpcReduction="20000"/>
          </a:bodyPr>
          <a:lstStyle/>
          <a:p>
            <a:r>
              <a:rPr lang="en-GB" dirty="0" smtClean="0"/>
              <a:t>Since judges enjoy more freedom than legislators, they might well be moved more by efficiency considerations than by the distributive effect of their decisions. But is this consistent with maximisation of their own welfare?</a:t>
            </a:r>
          </a:p>
          <a:p>
            <a:endParaRPr lang="en-GB" dirty="0" smtClean="0"/>
          </a:p>
          <a:p>
            <a:r>
              <a:rPr lang="en-GB" dirty="0" smtClean="0"/>
              <a:t>Even though most disputes are settled rather than litigated, inefficient laws are more likely to be litigated because they create asymmetries whereby the gain of one party is </a:t>
            </a:r>
            <a:r>
              <a:rPr lang="en-GB" u="sng" dirty="0" smtClean="0"/>
              <a:t>less</a:t>
            </a:r>
            <a:r>
              <a:rPr lang="en-GB" dirty="0" smtClean="0"/>
              <a:t> than the loss of the other party, such that the former can never fully compensate the latter</a:t>
            </a:r>
          </a:p>
          <a:p>
            <a:endParaRPr lang="en-GB" dirty="0"/>
          </a:p>
          <a:p>
            <a:r>
              <a:rPr lang="en-GB" dirty="0" smtClean="0"/>
              <a:t>Arguably, if a common law rule is inefficient, people will litigate against it, and over time such rules will be changed. Ultimately, therefore, the more efficient rules will survive. But since every rule creates winners and losers, why should the winners of inefficient rules not litigate to protect them?</a:t>
            </a:r>
          </a:p>
          <a:p>
            <a:endParaRPr lang="en-GB" dirty="0"/>
          </a:p>
          <a:p>
            <a:r>
              <a:rPr lang="en-GB" dirty="0" smtClean="0"/>
              <a:t>Apparently, common law doctrines protect property rights and enforce voluntary agreements among contracting parties. But is this an assumption as well?</a:t>
            </a:r>
            <a:endParaRPr lang="en-GB" dirty="0"/>
          </a:p>
        </p:txBody>
      </p:sp>
      <p:pic>
        <p:nvPicPr>
          <p:cNvPr id="5" name="~PP1829.WAV">
            <a:hlinkClick r:id="" action="ppaction://media"/>
          </p:cNvPr>
          <p:cNvPicPr>
            <a:picLocks noRot="1" noChangeAspect="1"/>
          </p:cNvPicPr>
          <p:nvPr>
            <a:wavAudioFile r:embed="rId1" name="~PP1829.WAV"/>
          </p:nvPr>
        </p:nvPicPr>
        <p:blipFill>
          <a:blip r:embed="rId3" cstate="print"/>
          <a:stretch>
            <a:fillRect/>
          </a:stretch>
        </p:blipFill>
        <p:spPr>
          <a:xfrm>
            <a:off x="8639175" y="6353175"/>
            <a:ext cx="304800" cy="304800"/>
          </a:xfrm>
          <a:prstGeom prst="rect">
            <a:avLst/>
          </a:prstGeom>
        </p:spPr>
      </p:pic>
    </p:spTree>
  </p:cSld>
  <p:clrMapOvr>
    <a:masterClrMapping/>
  </p:clrMapOvr>
  <p:transition advTm="1751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3200" dirty="0" smtClean="0"/>
              <a:t>Does legal origin matter?</a:t>
            </a:r>
            <a:br>
              <a:rPr lang="en-GB" sz="3200" dirty="0" smtClean="0"/>
            </a:br>
            <a:r>
              <a:rPr lang="en-GB" sz="3200" dirty="0" smtClean="0"/>
              <a:t>Some questions</a:t>
            </a:r>
            <a:endParaRPr lang="en-GB" sz="3200" dirty="0"/>
          </a:p>
        </p:txBody>
      </p:sp>
      <p:sp>
        <p:nvSpPr>
          <p:cNvPr id="3" name="Content Placeholder 2"/>
          <p:cNvSpPr>
            <a:spLocks noGrp="1"/>
          </p:cNvSpPr>
          <p:nvPr>
            <p:ph idx="1"/>
          </p:nvPr>
        </p:nvSpPr>
        <p:spPr/>
        <p:txBody>
          <a:bodyPr>
            <a:normAutofit fontScale="70000" lnSpcReduction="20000"/>
          </a:bodyPr>
          <a:lstStyle/>
          <a:p>
            <a:r>
              <a:rPr lang="en-GB" dirty="0" smtClean="0"/>
              <a:t>Why does Germany have a relatively small stock market but large and powerful banks?</a:t>
            </a:r>
          </a:p>
          <a:p>
            <a:endParaRPr lang="en-GB" dirty="0" smtClean="0"/>
          </a:p>
          <a:p>
            <a:r>
              <a:rPr lang="en-GB" dirty="0" smtClean="0"/>
              <a:t>Why do companies not go public in some countries?</a:t>
            </a:r>
          </a:p>
          <a:p>
            <a:endParaRPr lang="en-GB" dirty="0"/>
          </a:p>
          <a:p>
            <a:r>
              <a:rPr lang="en-GB" dirty="0" smtClean="0"/>
              <a:t>Why is ownership more concentrated in come countries than in others?</a:t>
            </a:r>
          </a:p>
          <a:p>
            <a:endParaRPr lang="en-GB" dirty="0" smtClean="0"/>
          </a:p>
          <a:p>
            <a:r>
              <a:rPr lang="en-GB" dirty="0" smtClean="0"/>
              <a:t>Why is voting premium higher in some countries than in others?</a:t>
            </a:r>
          </a:p>
          <a:p>
            <a:endParaRPr lang="en-GB" dirty="0"/>
          </a:p>
          <a:p>
            <a:r>
              <a:rPr lang="en-GB" dirty="0" smtClean="0"/>
              <a:t>Why were post-privatisation shares of Russian companies not high valued, and why did these companies not get access to external finance?</a:t>
            </a:r>
          </a:p>
        </p:txBody>
      </p:sp>
      <p:pic>
        <p:nvPicPr>
          <p:cNvPr id="9" name="~PP1325.WAV">
            <a:hlinkClick r:id="" action="ppaction://media"/>
          </p:cNvPr>
          <p:cNvPicPr>
            <a:picLocks noRot="1" noChangeAspect="1"/>
          </p:cNvPicPr>
          <p:nvPr>
            <a:wavAudioFile r:embed="rId1" name="~PP1325.WAV"/>
          </p:nvPr>
        </p:nvPicPr>
        <p:blipFill>
          <a:blip r:embed="rId3" cstate="print"/>
          <a:stretch>
            <a:fillRect/>
          </a:stretch>
        </p:blipFill>
        <p:spPr>
          <a:xfrm>
            <a:off x="8639175" y="6353175"/>
            <a:ext cx="304800" cy="304800"/>
          </a:xfrm>
          <a:prstGeom prst="rect">
            <a:avLst/>
          </a:prstGeom>
        </p:spPr>
      </p:pic>
    </p:spTree>
  </p:cSld>
  <p:clrMapOvr>
    <a:masterClrMapping/>
  </p:clrMapOvr>
  <p:transition advTm="540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3200" dirty="0" smtClean="0"/>
              <a:t>Does legal origin matter?</a:t>
            </a:r>
            <a:br>
              <a:rPr lang="en-GB" sz="3200" dirty="0" smtClean="0"/>
            </a:br>
            <a:r>
              <a:rPr lang="en-GB" sz="3200" dirty="0" smtClean="0"/>
              <a:t>Legal families</a:t>
            </a:r>
            <a:endParaRPr lang="en-GB" sz="3200" dirty="0"/>
          </a:p>
        </p:txBody>
      </p:sp>
      <p:sp>
        <p:nvSpPr>
          <p:cNvPr id="4" name="TextBox 3"/>
          <p:cNvSpPr txBox="1"/>
          <p:nvPr/>
        </p:nvSpPr>
        <p:spPr>
          <a:xfrm>
            <a:off x="2771800" y="1844824"/>
            <a:ext cx="122347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dirty="0" smtClean="0"/>
              <a:t>Roman law</a:t>
            </a:r>
            <a:endParaRPr lang="en-GB" dirty="0"/>
          </a:p>
        </p:txBody>
      </p:sp>
      <p:sp>
        <p:nvSpPr>
          <p:cNvPr id="5" name="TextBox 4"/>
          <p:cNvSpPr txBox="1"/>
          <p:nvPr/>
        </p:nvSpPr>
        <p:spPr>
          <a:xfrm>
            <a:off x="1043608" y="2564904"/>
            <a:ext cx="1883849" cy="64633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GB" dirty="0" smtClean="0"/>
              <a:t>French</a:t>
            </a:r>
          </a:p>
          <a:p>
            <a:pPr algn="ctr"/>
            <a:r>
              <a:rPr lang="en-GB" dirty="0" smtClean="0"/>
              <a:t>(</a:t>
            </a:r>
            <a:r>
              <a:rPr lang="en-GB" dirty="0" err="1" smtClean="0"/>
              <a:t>Napoloeon</a:t>
            </a:r>
            <a:r>
              <a:rPr lang="en-GB" dirty="0" smtClean="0"/>
              <a:t> 1807)</a:t>
            </a:r>
            <a:endParaRPr lang="en-GB" dirty="0"/>
          </a:p>
        </p:txBody>
      </p:sp>
      <p:sp>
        <p:nvSpPr>
          <p:cNvPr id="6" name="TextBox 5"/>
          <p:cNvSpPr txBox="1"/>
          <p:nvPr/>
        </p:nvSpPr>
        <p:spPr>
          <a:xfrm>
            <a:off x="3851920" y="2564904"/>
            <a:ext cx="1583895" cy="64633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GB" dirty="0" smtClean="0"/>
              <a:t>Germanic</a:t>
            </a:r>
          </a:p>
          <a:p>
            <a:pPr algn="ctr"/>
            <a:r>
              <a:rPr lang="en-GB" dirty="0" smtClean="0"/>
              <a:t>(</a:t>
            </a:r>
            <a:r>
              <a:rPr lang="en-GB" dirty="0" err="1" smtClean="0"/>
              <a:t>Bismarc</a:t>
            </a:r>
            <a:r>
              <a:rPr lang="en-GB" dirty="0" smtClean="0"/>
              <a:t> 1897)</a:t>
            </a:r>
            <a:endParaRPr lang="en-GB" dirty="0"/>
          </a:p>
        </p:txBody>
      </p:sp>
      <p:sp>
        <p:nvSpPr>
          <p:cNvPr id="7" name="TextBox 6"/>
          <p:cNvSpPr txBox="1"/>
          <p:nvPr/>
        </p:nvSpPr>
        <p:spPr>
          <a:xfrm>
            <a:off x="683568" y="4221088"/>
            <a:ext cx="2664296" cy="23083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u="sng" dirty="0" smtClean="0"/>
              <a:t>Neighbours</a:t>
            </a:r>
            <a:r>
              <a:rPr lang="en-GB" dirty="0" smtClean="0"/>
              <a:t>:</a:t>
            </a:r>
          </a:p>
          <a:p>
            <a:r>
              <a:rPr lang="en-GB" dirty="0" smtClean="0"/>
              <a:t>Luxembourg, Spain </a:t>
            </a:r>
          </a:p>
          <a:p>
            <a:r>
              <a:rPr lang="en-GB" dirty="0" smtClean="0"/>
              <a:t>&amp; Portugal</a:t>
            </a:r>
          </a:p>
          <a:p>
            <a:r>
              <a:rPr lang="en-GB" u="sng" dirty="0" smtClean="0"/>
              <a:t>Former colonies</a:t>
            </a:r>
            <a:r>
              <a:rPr lang="en-GB" dirty="0" smtClean="0"/>
              <a:t>:</a:t>
            </a:r>
          </a:p>
          <a:p>
            <a:r>
              <a:rPr lang="en-GB" dirty="0" smtClean="0"/>
              <a:t>Francophone Africa</a:t>
            </a:r>
          </a:p>
          <a:p>
            <a:r>
              <a:rPr lang="en-GB" dirty="0" smtClean="0"/>
              <a:t>Indochina</a:t>
            </a:r>
          </a:p>
          <a:p>
            <a:r>
              <a:rPr lang="en-GB" dirty="0" smtClean="0"/>
              <a:t>Oceania</a:t>
            </a:r>
          </a:p>
          <a:p>
            <a:r>
              <a:rPr lang="en-GB" dirty="0" smtClean="0"/>
              <a:t>French Caribbean Islands</a:t>
            </a:r>
          </a:p>
        </p:txBody>
      </p:sp>
      <p:sp>
        <p:nvSpPr>
          <p:cNvPr id="8" name="TextBox 7"/>
          <p:cNvSpPr txBox="1"/>
          <p:nvPr/>
        </p:nvSpPr>
        <p:spPr>
          <a:xfrm>
            <a:off x="3491880" y="4221088"/>
            <a:ext cx="2376264" cy="23083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u="sng" dirty="0" smtClean="0"/>
              <a:t>Neighbours</a:t>
            </a:r>
            <a:r>
              <a:rPr lang="en-GB" dirty="0" smtClean="0"/>
              <a:t>:</a:t>
            </a:r>
          </a:p>
          <a:p>
            <a:r>
              <a:rPr lang="en-GB" dirty="0" smtClean="0"/>
              <a:t>Austria, Switzerland,</a:t>
            </a:r>
          </a:p>
          <a:p>
            <a:r>
              <a:rPr lang="en-GB" dirty="0" smtClean="0"/>
              <a:t>Yugoslav Republics, </a:t>
            </a:r>
          </a:p>
          <a:p>
            <a:r>
              <a:rPr lang="en-GB" dirty="0" smtClean="0"/>
              <a:t>Czech Republic,</a:t>
            </a:r>
          </a:p>
          <a:p>
            <a:r>
              <a:rPr lang="en-GB" dirty="0" smtClean="0"/>
              <a:t>Slovakia, Hungary,</a:t>
            </a:r>
          </a:p>
          <a:p>
            <a:r>
              <a:rPr lang="en-GB" dirty="0" smtClean="0"/>
              <a:t>Poland, Greece &amp; Italy</a:t>
            </a:r>
          </a:p>
          <a:p>
            <a:r>
              <a:rPr lang="en-GB" u="sng" dirty="0" smtClean="0"/>
              <a:t>Others</a:t>
            </a:r>
            <a:r>
              <a:rPr lang="en-GB" dirty="0" smtClean="0"/>
              <a:t>:</a:t>
            </a:r>
          </a:p>
          <a:p>
            <a:r>
              <a:rPr lang="en-GB" dirty="0" smtClean="0"/>
              <a:t>Japan, China &amp; Taiwan</a:t>
            </a:r>
          </a:p>
        </p:txBody>
      </p:sp>
      <p:sp>
        <p:nvSpPr>
          <p:cNvPr id="9" name="TextBox 8"/>
          <p:cNvSpPr txBox="1"/>
          <p:nvPr/>
        </p:nvSpPr>
        <p:spPr>
          <a:xfrm>
            <a:off x="2699792" y="3573016"/>
            <a:ext cx="1411605"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dirty="0" smtClean="0"/>
              <a:t>Scandinavian</a:t>
            </a:r>
            <a:endParaRPr lang="en-GB" dirty="0"/>
          </a:p>
        </p:txBody>
      </p:sp>
      <p:cxnSp>
        <p:nvCxnSpPr>
          <p:cNvPr id="13" name="Straight Arrow Connector 12"/>
          <p:cNvCxnSpPr>
            <a:stCxn id="4" idx="3"/>
            <a:endCxn id="6" idx="0"/>
          </p:cNvCxnSpPr>
          <p:nvPr/>
        </p:nvCxnSpPr>
        <p:spPr>
          <a:xfrm>
            <a:off x="3995276" y="2029490"/>
            <a:ext cx="648592" cy="53541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4" idx="1"/>
            <a:endCxn id="5" idx="0"/>
          </p:cNvCxnSpPr>
          <p:nvPr/>
        </p:nvCxnSpPr>
        <p:spPr>
          <a:xfrm rot="10800000" flipV="1">
            <a:off x="1985534" y="2029490"/>
            <a:ext cx="786267" cy="53541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6" idx="2"/>
            <a:endCxn id="8" idx="0"/>
          </p:cNvCxnSpPr>
          <p:nvPr/>
        </p:nvCxnSpPr>
        <p:spPr>
          <a:xfrm rot="16200000" flipH="1">
            <a:off x="4157014" y="3698089"/>
            <a:ext cx="1009853" cy="3614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5" idx="2"/>
            <a:endCxn id="7" idx="0"/>
          </p:cNvCxnSpPr>
          <p:nvPr/>
        </p:nvCxnSpPr>
        <p:spPr>
          <a:xfrm rot="16200000" flipH="1">
            <a:off x="1495698" y="3701069"/>
            <a:ext cx="1009853" cy="3018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4" idx="2"/>
            <a:endCxn id="9" idx="0"/>
          </p:cNvCxnSpPr>
          <p:nvPr/>
        </p:nvCxnSpPr>
        <p:spPr>
          <a:xfrm rot="16200000" flipH="1">
            <a:off x="2715136" y="2882557"/>
            <a:ext cx="1358860" cy="22057"/>
          </a:xfrm>
          <a:prstGeom prst="straightConnector1">
            <a:avLst/>
          </a:prstGeom>
          <a:ln w="2857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588224" y="1844824"/>
            <a:ext cx="1450590" cy="646331"/>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GB" dirty="0" smtClean="0"/>
              <a:t>English </a:t>
            </a:r>
          </a:p>
          <a:p>
            <a:pPr algn="ctr"/>
            <a:r>
              <a:rPr lang="en-GB" dirty="0" smtClean="0"/>
              <a:t>Common law</a:t>
            </a:r>
            <a:endParaRPr lang="en-GB" dirty="0"/>
          </a:p>
        </p:txBody>
      </p:sp>
      <p:sp>
        <p:nvSpPr>
          <p:cNvPr id="29" name="TextBox 28"/>
          <p:cNvSpPr txBox="1"/>
          <p:nvPr/>
        </p:nvSpPr>
        <p:spPr>
          <a:xfrm>
            <a:off x="6156176" y="4221088"/>
            <a:ext cx="2376264" cy="1477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u="sng" dirty="0" smtClean="0"/>
              <a:t>Former colonies</a:t>
            </a:r>
            <a:r>
              <a:rPr lang="en-GB" dirty="0" smtClean="0"/>
              <a:t>:</a:t>
            </a:r>
          </a:p>
          <a:p>
            <a:r>
              <a:rPr lang="en-GB" dirty="0" smtClean="0"/>
              <a:t>United States of America, Canada, Australia, New Zealand,</a:t>
            </a:r>
          </a:p>
          <a:p>
            <a:r>
              <a:rPr lang="en-GB" dirty="0" smtClean="0"/>
              <a:t>India etc</a:t>
            </a:r>
          </a:p>
        </p:txBody>
      </p:sp>
      <p:cxnSp>
        <p:nvCxnSpPr>
          <p:cNvPr id="31" name="Straight Arrow Connector 30"/>
          <p:cNvCxnSpPr>
            <a:stCxn id="28" idx="2"/>
            <a:endCxn id="29" idx="0"/>
          </p:cNvCxnSpPr>
          <p:nvPr/>
        </p:nvCxnSpPr>
        <p:spPr>
          <a:xfrm rot="16200000" flipH="1">
            <a:off x="6463947" y="3340726"/>
            <a:ext cx="1729933" cy="3078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6" idx="2"/>
            <a:endCxn id="9" idx="0"/>
          </p:cNvCxnSpPr>
          <p:nvPr/>
        </p:nvCxnSpPr>
        <p:spPr>
          <a:xfrm rot="5400000">
            <a:off x="3843842" y="2772989"/>
            <a:ext cx="361781" cy="123827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5" idx="2"/>
            <a:endCxn id="9" idx="0"/>
          </p:cNvCxnSpPr>
          <p:nvPr/>
        </p:nvCxnSpPr>
        <p:spPr>
          <a:xfrm rot="16200000" flipH="1">
            <a:off x="2514674" y="2682094"/>
            <a:ext cx="361781" cy="142006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3" name="~PP3324.WAV">
            <a:hlinkClick r:id="" action="ppaction://media"/>
          </p:cNvPr>
          <p:cNvPicPr>
            <a:picLocks noRot="1" noChangeAspect="1"/>
          </p:cNvPicPr>
          <p:nvPr>
            <a:wavAudioFile r:embed="rId1" name="~PP3324.WAV"/>
          </p:nvPr>
        </p:nvPicPr>
        <p:blipFill>
          <a:blip r:embed="rId3" cstate="print"/>
          <a:stretch>
            <a:fillRect/>
          </a:stretch>
        </p:blipFill>
        <p:spPr>
          <a:xfrm>
            <a:off x="8639175" y="6353175"/>
            <a:ext cx="304800" cy="304800"/>
          </a:xfrm>
          <a:prstGeom prst="rect">
            <a:avLst/>
          </a:prstGeom>
        </p:spPr>
      </p:pic>
    </p:spTree>
  </p:cSld>
  <p:clrMapOvr>
    <a:masterClrMapping/>
  </p:clrMapOvr>
  <p:transition advTm="723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3200" dirty="0" smtClean="0"/>
              <a:t>Does legal origin matter?</a:t>
            </a:r>
            <a:br>
              <a:rPr lang="en-GB" sz="3200" dirty="0" smtClean="0"/>
            </a:br>
            <a:r>
              <a:rPr lang="en-GB" sz="3200" dirty="0" smtClean="0"/>
              <a:t>Legal protection of shareholders’ rights</a:t>
            </a:r>
            <a:endParaRPr lang="en-US" sz="3200" dirty="0"/>
          </a:p>
        </p:txBody>
      </p:sp>
      <p:sp>
        <p:nvSpPr>
          <p:cNvPr id="3" name="Content Placeholder 2"/>
          <p:cNvSpPr>
            <a:spLocks noGrp="1"/>
          </p:cNvSpPr>
          <p:nvPr>
            <p:ph idx="1"/>
          </p:nvPr>
        </p:nvSpPr>
        <p:spPr>
          <a:xfrm>
            <a:off x="457200" y="1600200"/>
            <a:ext cx="8229600" cy="4925144"/>
          </a:xfrm>
        </p:spPr>
        <p:txBody>
          <a:bodyPr>
            <a:normAutofit fontScale="70000" lnSpcReduction="20000"/>
          </a:bodyPr>
          <a:lstStyle/>
          <a:p>
            <a:r>
              <a:rPr lang="en-GB" sz="2900" dirty="0" smtClean="0"/>
              <a:t>Dimensions of shareholder rights</a:t>
            </a:r>
          </a:p>
          <a:p>
            <a:pPr lvl="1"/>
            <a:r>
              <a:rPr lang="en-GB" sz="2900" dirty="0" smtClean="0"/>
              <a:t>Relationship between cash flow rights and voting rights (one share-one vote)</a:t>
            </a:r>
          </a:p>
          <a:p>
            <a:pPr lvl="1"/>
            <a:r>
              <a:rPr lang="en-GB" sz="2900" dirty="0" smtClean="0"/>
              <a:t>Ability to vote by mail</a:t>
            </a:r>
          </a:p>
          <a:p>
            <a:pPr lvl="1"/>
            <a:r>
              <a:rPr lang="en-GB" sz="2900" dirty="0" smtClean="0"/>
              <a:t>Requirement to deposit shares with company or financial intermediary before shareholder meeting</a:t>
            </a:r>
          </a:p>
          <a:p>
            <a:pPr lvl="1"/>
            <a:r>
              <a:rPr lang="en-GB" sz="2900" dirty="0" smtClean="0"/>
              <a:t>Mechanisms such as proportional representation on board that favour minority shareholders</a:t>
            </a:r>
          </a:p>
          <a:p>
            <a:pPr lvl="1"/>
            <a:r>
              <a:rPr lang="en-GB" sz="2900" dirty="0" smtClean="0"/>
              <a:t>Right to challenge decisions of directors in court</a:t>
            </a:r>
          </a:p>
          <a:p>
            <a:pPr lvl="1"/>
            <a:r>
              <a:rPr lang="en-GB" sz="2900" dirty="0" smtClean="0"/>
              <a:t>Pre-emptive right for existing shareholders to purchase new issues of shares</a:t>
            </a:r>
          </a:p>
          <a:p>
            <a:pPr lvl="1"/>
            <a:r>
              <a:rPr lang="en-GB" sz="2900" dirty="0" smtClean="0"/>
              <a:t>Percentage of share capital required to call an extraordinary shareholders’ meeting</a:t>
            </a:r>
          </a:p>
          <a:p>
            <a:endParaRPr lang="en-GB" sz="2900" dirty="0" smtClean="0"/>
          </a:p>
          <a:p>
            <a:r>
              <a:rPr lang="en-GB" sz="2900" dirty="0" smtClean="0"/>
              <a:t>Common law countries provide much greater shareholder rights than those governed by laws of French, German and Scandinavian origin; the remedial measure in French law countries is mandatory dividend</a:t>
            </a:r>
          </a:p>
          <a:p>
            <a:endParaRPr lang="en-GB" sz="2200" dirty="0" smtClean="0"/>
          </a:p>
        </p:txBody>
      </p:sp>
      <p:pic>
        <p:nvPicPr>
          <p:cNvPr id="4" name="~PP3762.WAV">
            <a:hlinkClick r:id="" action="ppaction://media"/>
          </p:cNvPr>
          <p:cNvPicPr>
            <a:picLocks noRot="1" noChangeAspect="1"/>
          </p:cNvPicPr>
          <p:nvPr>
            <a:wavAudioFile r:embed="rId1" name="~PP3762.WAV"/>
          </p:nvPr>
        </p:nvPicPr>
        <p:blipFill>
          <a:blip r:embed="rId3" cstate="print"/>
          <a:stretch>
            <a:fillRect/>
          </a:stretch>
        </p:blipFill>
        <p:spPr>
          <a:xfrm>
            <a:off x="8639175" y="6353175"/>
            <a:ext cx="304800" cy="304800"/>
          </a:xfrm>
          <a:prstGeom prst="rect">
            <a:avLst/>
          </a:prstGeom>
        </p:spPr>
      </p:pic>
    </p:spTree>
  </p:cSld>
  <p:clrMapOvr>
    <a:masterClrMapping/>
  </p:clrMapOvr>
  <p:transition advTm="618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3200" dirty="0" smtClean="0"/>
              <a:t>Does legal origin matter?</a:t>
            </a:r>
            <a:br>
              <a:rPr lang="en-GB" sz="3200" dirty="0" smtClean="0"/>
            </a:br>
            <a:r>
              <a:rPr lang="en-GB" sz="3200" dirty="0" smtClean="0"/>
              <a:t>Legal protection of creditors’ rights</a:t>
            </a:r>
            <a:endParaRPr lang="en-US" sz="3200" dirty="0"/>
          </a:p>
        </p:txBody>
      </p:sp>
      <p:sp>
        <p:nvSpPr>
          <p:cNvPr id="3" name="Content Placeholder 2"/>
          <p:cNvSpPr>
            <a:spLocks noGrp="1"/>
          </p:cNvSpPr>
          <p:nvPr>
            <p:ph idx="1"/>
          </p:nvPr>
        </p:nvSpPr>
        <p:spPr/>
        <p:txBody>
          <a:bodyPr>
            <a:noAutofit/>
          </a:bodyPr>
          <a:lstStyle/>
          <a:p>
            <a:r>
              <a:rPr lang="en-GB" sz="2000" dirty="0" smtClean="0"/>
              <a:t>Dimensions of creditors’ rights</a:t>
            </a:r>
          </a:p>
          <a:p>
            <a:pPr lvl="1"/>
            <a:r>
              <a:rPr lang="en-GB" sz="1800" dirty="0" smtClean="0"/>
              <a:t>Seniority of secured creditors</a:t>
            </a:r>
          </a:p>
          <a:p>
            <a:pPr lvl="1"/>
            <a:r>
              <a:rPr lang="en-GB" sz="1800" dirty="0" smtClean="0"/>
              <a:t>Automatic stay imposed on company’s assets by the reorganisation procedure, such that secured creditors cannot possess loan collateral</a:t>
            </a:r>
          </a:p>
          <a:p>
            <a:pPr lvl="1"/>
            <a:r>
              <a:rPr lang="en-GB" sz="1800" dirty="0" smtClean="0"/>
              <a:t>Ability of management to pre-empt possession of loan collateral by initiating reorganisation (Chapter 11)</a:t>
            </a:r>
          </a:p>
          <a:p>
            <a:pPr lvl="1"/>
            <a:r>
              <a:rPr lang="en-GB" sz="1800" dirty="0" smtClean="0"/>
              <a:t>Replacement of incumbent management by third parties to manage reorganisation</a:t>
            </a:r>
          </a:p>
          <a:p>
            <a:endParaRPr lang="en-GB" sz="2000" dirty="0" smtClean="0"/>
          </a:p>
          <a:p>
            <a:r>
              <a:rPr lang="en-GB" sz="2000" dirty="0" smtClean="0"/>
              <a:t>Common law countries provide strongest protection to creditors, providing managers limited court protection against creditors (USA is an anomaly) </a:t>
            </a:r>
          </a:p>
          <a:p>
            <a:endParaRPr lang="en-GB" sz="2000" dirty="0" smtClean="0"/>
          </a:p>
          <a:p>
            <a:r>
              <a:rPr lang="en-GB" sz="2000" dirty="0" smtClean="0"/>
              <a:t>German and Scandinavian laws also provide a fair amount of protection, and French law provides the weakest protection for creditors’ rights</a:t>
            </a:r>
            <a:endParaRPr lang="en-US" sz="2000" dirty="0"/>
          </a:p>
        </p:txBody>
      </p:sp>
      <p:pic>
        <p:nvPicPr>
          <p:cNvPr id="5" name="~PP3753.WAV">
            <a:hlinkClick r:id="" action="ppaction://media"/>
          </p:cNvPr>
          <p:cNvPicPr>
            <a:picLocks noRot="1" noChangeAspect="1"/>
          </p:cNvPicPr>
          <p:nvPr>
            <a:wavAudioFile r:embed="rId1" name="~PP3753.WAV"/>
          </p:nvPr>
        </p:nvPicPr>
        <p:blipFill>
          <a:blip r:embed="rId3" cstate="print"/>
          <a:stretch>
            <a:fillRect/>
          </a:stretch>
        </p:blipFill>
        <p:spPr>
          <a:xfrm>
            <a:off x="8639175" y="6353175"/>
            <a:ext cx="304800" cy="304800"/>
          </a:xfrm>
          <a:prstGeom prst="rect">
            <a:avLst/>
          </a:prstGeom>
        </p:spPr>
      </p:pic>
    </p:spTree>
  </p:cSld>
  <p:clrMapOvr>
    <a:masterClrMapping/>
  </p:clrMapOvr>
  <p:transition advTm="678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3200" dirty="0" smtClean="0"/>
              <a:t>Does legal origin matter?</a:t>
            </a:r>
            <a:endParaRPr lang="en-US" sz="3200" dirty="0"/>
          </a:p>
        </p:txBody>
      </p:sp>
      <p:sp>
        <p:nvSpPr>
          <p:cNvPr id="3" name="Content Placeholder 2"/>
          <p:cNvSpPr>
            <a:spLocks noGrp="1"/>
          </p:cNvSpPr>
          <p:nvPr>
            <p:ph idx="1"/>
          </p:nvPr>
        </p:nvSpPr>
        <p:spPr/>
        <p:txBody>
          <a:bodyPr>
            <a:normAutofit/>
          </a:bodyPr>
          <a:lstStyle/>
          <a:p>
            <a:pPr>
              <a:buNone/>
            </a:pPr>
            <a:r>
              <a:rPr lang="en-GB" sz="2200" dirty="0" smtClean="0"/>
              <a:t>	</a:t>
            </a:r>
            <a:r>
              <a:rPr lang="en-GB" sz="2200" u="sng" dirty="0" smtClean="0"/>
              <a:t>What we know</a:t>
            </a:r>
            <a:endParaRPr lang="en-GB" sz="2200" dirty="0" smtClean="0"/>
          </a:p>
          <a:p>
            <a:endParaRPr lang="en-GB" sz="2200" dirty="0" smtClean="0"/>
          </a:p>
          <a:p>
            <a:r>
              <a:rPr lang="en-GB" sz="2200" dirty="0" smtClean="0"/>
              <a:t>Shareholders’ and creditors’ rights are protected to different degrees across countries</a:t>
            </a:r>
          </a:p>
          <a:p>
            <a:endParaRPr lang="en-GB" sz="2200" dirty="0" smtClean="0"/>
          </a:p>
          <a:p>
            <a:r>
              <a:rPr lang="en-GB" sz="2200" dirty="0" smtClean="0"/>
              <a:t>The nature and extent of protection is influenced by legal origin</a:t>
            </a:r>
          </a:p>
          <a:p>
            <a:endParaRPr lang="en-GB" sz="2200" dirty="0" smtClean="0"/>
          </a:p>
          <a:p>
            <a:pPr>
              <a:buNone/>
            </a:pPr>
            <a:r>
              <a:rPr lang="en-GB" sz="2200" dirty="0" smtClean="0"/>
              <a:t>	</a:t>
            </a:r>
            <a:r>
              <a:rPr lang="en-GB" sz="2200" u="sng" dirty="0" smtClean="0"/>
              <a:t>Implications</a:t>
            </a:r>
            <a:endParaRPr lang="en-GB" sz="2200" dirty="0" smtClean="0"/>
          </a:p>
          <a:p>
            <a:pPr>
              <a:buNone/>
            </a:pPr>
            <a:endParaRPr lang="en-GB" sz="2200" dirty="0" smtClean="0"/>
          </a:p>
          <a:p>
            <a:r>
              <a:rPr lang="en-GB" sz="2200" dirty="0" smtClean="0"/>
              <a:t>Can you now answer the questions posed in slide #11?</a:t>
            </a:r>
          </a:p>
        </p:txBody>
      </p:sp>
      <p:pic>
        <p:nvPicPr>
          <p:cNvPr id="5" name="~PP1726.WAV">
            <a:hlinkClick r:id="" action="ppaction://media"/>
          </p:cNvPr>
          <p:cNvPicPr>
            <a:picLocks noRot="1" noChangeAspect="1"/>
          </p:cNvPicPr>
          <p:nvPr>
            <a:wavAudioFile r:embed="rId1" name="~PP1726.WAV"/>
          </p:nvPr>
        </p:nvPicPr>
        <p:blipFill>
          <a:blip r:embed="rId3" cstate="print"/>
          <a:stretch>
            <a:fillRect/>
          </a:stretch>
        </p:blipFill>
        <p:spPr>
          <a:xfrm>
            <a:off x="8639175" y="6353175"/>
            <a:ext cx="304800" cy="304800"/>
          </a:xfrm>
          <a:prstGeom prst="rect">
            <a:avLst/>
          </a:prstGeom>
        </p:spPr>
      </p:pic>
    </p:spTree>
  </p:cSld>
  <p:clrMapOvr>
    <a:masterClrMapping/>
  </p:clrMapOvr>
  <p:transition advTm="303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3200" dirty="0" smtClean="0"/>
              <a:t>Rethinking rules and regulations</a:t>
            </a:r>
            <a:br>
              <a:rPr lang="en-GB" sz="3200" dirty="0" smtClean="0"/>
            </a:br>
            <a:r>
              <a:rPr lang="en-GB" sz="3200" dirty="0" smtClean="0"/>
              <a:t>Role of politics</a:t>
            </a:r>
            <a:endParaRPr lang="en-US" sz="3200" dirty="0"/>
          </a:p>
        </p:txBody>
      </p:sp>
      <p:sp>
        <p:nvSpPr>
          <p:cNvPr id="3" name="Content Placeholder 2"/>
          <p:cNvSpPr>
            <a:spLocks noGrp="1"/>
          </p:cNvSpPr>
          <p:nvPr>
            <p:ph idx="1"/>
          </p:nvPr>
        </p:nvSpPr>
        <p:spPr>
          <a:xfrm>
            <a:off x="457200" y="1600200"/>
            <a:ext cx="8229600" cy="4709120"/>
          </a:xfrm>
        </p:spPr>
        <p:txBody>
          <a:bodyPr>
            <a:normAutofit fontScale="55000" lnSpcReduction="20000"/>
          </a:bodyPr>
          <a:lstStyle/>
          <a:p>
            <a:r>
              <a:rPr lang="en-GB" sz="3300" dirty="0" smtClean="0"/>
              <a:t>Players</a:t>
            </a:r>
          </a:p>
          <a:p>
            <a:pPr lvl="1"/>
            <a:r>
              <a:rPr lang="en-GB" sz="3300" dirty="0" smtClean="0"/>
              <a:t>Controlling shareholders</a:t>
            </a:r>
          </a:p>
          <a:p>
            <a:pPr lvl="1"/>
            <a:r>
              <a:rPr lang="en-GB" sz="3300" dirty="0" smtClean="0"/>
              <a:t>Non-controlling shareholders</a:t>
            </a:r>
          </a:p>
          <a:p>
            <a:pPr lvl="1"/>
            <a:r>
              <a:rPr lang="en-GB" sz="3300" dirty="0" smtClean="0"/>
              <a:t>Employees</a:t>
            </a:r>
          </a:p>
          <a:p>
            <a:endParaRPr lang="en-GB" sz="3300" dirty="0" smtClean="0"/>
          </a:p>
          <a:p>
            <a:r>
              <a:rPr lang="en-GB" sz="3300" dirty="0" smtClean="0"/>
              <a:t>Role of politics</a:t>
            </a:r>
            <a:endParaRPr lang="en-US" sz="3300" dirty="0" smtClean="0"/>
          </a:p>
          <a:p>
            <a:pPr>
              <a:buNone/>
            </a:pPr>
            <a:r>
              <a:rPr lang="en-GB" sz="3300" dirty="0" smtClean="0"/>
              <a:t>	</a:t>
            </a:r>
            <a:r>
              <a:rPr lang="en-GB" sz="3300" u="sng" dirty="0" smtClean="0"/>
              <a:t>Case 1</a:t>
            </a:r>
            <a:r>
              <a:rPr lang="en-GB" sz="3300" dirty="0" smtClean="0"/>
              <a:t>: </a:t>
            </a:r>
            <a:r>
              <a:rPr lang="en-GB" sz="3300" i="1" dirty="0" smtClean="0"/>
              <a:t>Political system favours coalitions</a:t>
            </a:r>
            <a:r>
              <a:rPr lang="en-GB" sz="3300" dirty="0" smtClean="0"/>
              <a:t> – coalition between controlling shareholders and employees leading to low shareholder protection and high employee protection (Continental Europe and Japan)</a:t>
            </a:r>
          </a:p>
          <a:p>
            <a:pPr>
              <a:buNone/>
            </a:pPr>
            <a:r>
              <a:rPr lang="en-GB" sz="3300" dirty="0" smtClean="0"/>
              <a:t>	</a:t>
            </a:r>
            <a:r>
              <a:rPr lang="en-GB" sz="3300" u="sng" dirty="0" smtClean="0"/>
              <a:t>Case 2</a:t>
            </a:r>
            <a:r>
              <a:rPr lang="en-GB" sz="3300" dirty="0" smtClean="0"/>
              <a:t>: </a:t>
            </a:r>
            <a:r>
              <a:rPr lang="en-GB" sz="3300" i="1" dirty="0" smtClean="0"/>
              <a:t>Political system does not favour coalitions</a:t>
            </a:r>
            <a:r>
              <a:rPr lang="en-GB" sz="3300" dirty="0" smtClean="0"/>
              <a:t> – high shareholder protection and low employee protection (Anglo-Saxon countries)</a:t>
            </a:r>
          </a:p>
          <a:p>
            <a:endParaRPr lang="en-GB" sz="3300" dirty="0" smtClean="0"/>
          </a:p>
          <a:p>
            <a:r>
              <a:rPr lang="en-GB" sz="3300" dirty="0" smtClean="0"/>
              <a:t>Observationally, the divide between corporatist and non-corporatist countries roughly match the divide between (French) civil law and common law countries</a:t>
            </a:r>
          </a:p>
          <a:p>
            <a:endParaRPr lang="en-GB" sz="3300" dirty="0" smtClean="0"/>
          </a:p>
          <a:p>
            <a:r>
              <a:rPr lang="en-GB" sz="3300" dirty="0" smtClean="0"/>
              <a:t>Dynamics of political arrangements</a:t>
            </a:r>
          </a:p>
          <a:p>
            <a:pPr lvl="1"/>
            <a:r>
              <a:rPr lang="en-GB" sz="3300" dirty="0" smtClean="0"/>
              <a:t>Since low shareholder protection deters access to external finance, new start ups would lobby for better shareholder protection, unlike incumbent firms</a:t>
            </a:r>
          </a:p>
          <a:p>
            <a:pPr>
              <a:buNone/>
            </a:pPr>
            <a:endParaRPr lang="en-GB" dirty="0" smtClean="0"/>
          </a:p>
        </p:txBody>
      </p:sp>
      <p:pic>
        <p:nvPicPr>
          <p:cNvPr id="4" name="~PP2640.WAV">
            <a:hlinkClick r:id="" action="ppaction://media"/>
          </p:cNvPr>
          <p:cNvPicPr>
            <a:picLocks noRot="1" noChangeAspect="1"/>
          </p:cNvPicPr>
          <p:nvPr>
            <a:wavAudioFile r:embed="rId1" name="~PP2640.WAV"/>
          </p:nvPr>
        </p:nvPicPr>
        <p:blipFill>
          <a:blip r:embed="rId3" cstate="print"/>
          <a:stretch>
            <a:fillRect/>
          </a:stretch>
        </p:blipFill>
        <p:spPr>
          <a:xfrm>
            <a:off x="8639175" y="6353175"/>
            <a:ext cx="304800" cy="304800"/>
          </a:xfrm>
          <a:prstGeom prst="rect">
            <a:avLst/>
          </a:prstGeom>
        </p:spPr>
      </p:pic>
    </p:spTree>
  </p:cSld>
  <p:clrMapOvr>
    <a:masterClrMapping/>
  </p:clrMapOvr>
  <p:transition advTm="1267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3200" dirty="0" smtClean="0"/>
              <a:t>Rethinking rules and regulations</a:t>
            </a:r>
            <a:br>
              <a:rPr lang="en-GB" sz="3200" dirty="0" smtClean="0"/>
            </a:br>
            <a:r>
              <a:rPr lang="en-GB" sz="3200" dirty="0" smtClean="0"/>
              <a:t>Role of politics – examples</a:t>
            </a:r>
            <a:endParaRPr lang="en-US" sz="3200" dirty="0"/>
          </a:p>
        </p:txBody>
      </p:sp>
      <p:graphicFrame>
        <p:nvGraphicFramePr>
          <p:cNvPr id="4" name="Content Placeholder 3"/>
          <p:cNvGraphicFramePr>
            <a:graphicFrameLocks noGrp="1"/>
          </p:cNvGraphicFramePr>
          <p:nvPr>
            <p:ph idx="1"/>
          </p:nvPr>
        </p:nvGraphicFramePr>
        <p:xfrm>
          <a:off x="467544" y="1412776"/>
          <a:ext cx="8229600" cy="4942840"/>
        </p:xfrm>
        <a:graphic>
          <a:graphicData uri="http://schemas.openxmlformats.org/drawingml/2006/table">
            <a:tbl>
              <a:tblPr firstRow="1" bandRow="1">
                <a:tableStyleId>{5C22544A-7EE6-4342-B048-85BDC9FD1C3A}</a:tableStyleId>
              </a:tblPr>
              <a:tblGrid>
                <a:gridCol w="2057400"/>
                <a:gridCol w="2057400"/>
                <a:gridCol w="2057400"/>
                <a:gridCol w="2057400"/>
              </a:tblGrid>
              <a:tr h="370840">
                <a:tc>
                  <a:txBody>
                    <a:bodyPr/>
                    <a:lstStyle/>
                    <a:p>
                      <a:endParaRPr lang="en-US" dirty="0"/>
                    </a:p>
                  </a:txBody>
                  <a:tcPr/>
                </a:tc>
                <a:tc>
                  <a:txBody>
                    <a:bodyPr/>
                    <a:lstStyle/>
                    <a:p>
                      <a:r>
                        <a:rPr lang="en-GB" dirty="0" smtClean="0"/>
                        <a:t>Corporate finance</a:t>
                      </a:r>
                      <a:endParaRPr lang="en-US" dirty="0"/>
                    </a:p>
                  </a:txBody>
                  <a:tcPr/>
                </a:tc>
                <a:tc>
                  <a:txBody>
                    <a:bodyPr/>
                    <a:lstStyle/>
                    <a:p>
                      <a:r>
                        <a:rPr lang="en-GB" dirty="0" smtClean="0"/>
                        <a:t>Banking</a:t>
                      </a:r>
                      <a:endParaRPr lang="en-US" dirty="0"/>
                    </a:p>
                  </a:txBody>
                  <a:tcPr/>
                </a:tc>
                <a:tc>
                  <a:txBody>
                    <a:bodyPr/>
                    <a:lstStyle/>
                    <a:p>
                      <a:r>
                        <a:rPr lang="en-GB" dirty="0" smtClean="0"/>
                        <a:t>Security markets</a:t>
                      </a:r>
                      <a:endParaRPr lang="en-US" dirty="0"/>
                    </a:p>
                  </a:txBody>
                  <a:tcPr/>
                </a:tc>
              </a:tr>
              <a:tr h="370840">
                <a:tc>
                  <a:txBody>
                    <a:bodyPr/>
                    <a:lstStyle/>
                    <a:p>
                      <a:r>
                        <a:rPr lang="en-GB" dirty="0" smtClean="0"/>
                        <a:t>Regulation</a:t>
                      </a:r>
                      <a:endParaRPr lang="en-US" dirty="0"/>
                    </a:p>
                  </a:txBody>
                  <a:tcPr/>
                </a:tc>
                <a:tc>
                  <a:txBody>
                    <a:bodyPr/>
                    <a:lstStyle/>
                    <a:p>
                      <a:pPr marL="342900" indent="-342900">
                        <a:buAutoNum type="arabicPeriod"/>
                      </a:pPr>
                      <a:r>
                        <a:rPr lang="en-GB" dirty="0" smtClean="0"/>
                        <a:t>Protection of minority shareholders</a:t>
                      </a:r>
                    </a:p>
                    <a:p>
                      <a:pPr marL="342900" indent="-342900">
                        <a:buAutoNum type="arabicPeriod"/>
                      </a:pPr>
                      <a:r>
                        <a:rPr lang="en-GB" dirty="0" smtClean="0"/>
                        <a:t>Co-determination</a:t>
                      </a:r>
                    </a:p>
                    <a:p>
                      <a:pPr marL="342900" indent="-342900">
                        <a:buAutoNum type="arabicPeriod"/>
                      </a:pPr>
                      <a:r>
                        <a:rPr lang="en-GB" dirty="0" smtClean="0"/>
                        <a:t>Takeover</a:t>
                      </a:r>
                      <a:r>
                        <a:rPr lang="en-GB" baseline="0" dirty="0" smtClean="0"/>
                        <a:t> restrictions</a:t>
                      </a:r>
                      <a:endParaRPr lang="en-GB" dirty="0" smtClean="0"/>
                    </a:p>
                  </a:txBody>
                  <a:tcPr/>
                </a:tc>
                <a:tc>
                  <a:txBody>
                    <a:bodyPr/>
                    <a:lstStyle/>
                    <a:p>
                      <a:pPr marL="342900" indent="-342900">
                        <a:buAutoNum type="arabicPeriod"/>
                      </a:pPr>
                      <a:r>
                        <a:rPr lang="en-GB" dirty="0" smtClean="0"/>
                        <a:t>Branching restrictions</a:t>
                      </a:r>
                    </a:p>
                    <a:p>
                      <a:pPr marL="342900" indent="-342900">
                        <a:buAutoNum type="arabicPeriod"/>
                      </a:pPr>
                      <a:endParaRPr lang="en-GB" dirty="0" smtClean="0"/>
                    </a:p>
                    <a:p>
                      <a:pPr marL="342900" indent="-342900">
                        <a:buAutoNum type="arabicPeriod"/>
                      </a:pPr>
                      <a:r>
                        <a:rPr lang="en-GB" dirty="0" smtClean="0"/>
                        <a:t>Bank</a:t>
                      </a:r>
                      <a:r>
                        <a:rPr lang="en-GB" baseline="0" dirty="0" smtClean="0"/>
                        <a:t> supervision</a:t>
                      </a:r>
                    </a:p>
                    <a:p>
                      <a:pPr marL="342900" indent="-342900">
                        <a:buAutoNum type="arabicPeriod"/>
                      </a:pPr>
                      <a:r>
                        <a:rPr lang="en-GB" baseline="0" dirty="0" smtClean="0"/>
                        <a:t>Bankruptcy code</a:t>
                      </a:r>
                    </a:p>
                    <a:p>
                      <a:pPr marL="342900" indent="-342900">
                        <a:buAutoNum type="arabicPeriod"/>
                      </a:pPr>
                      <a:r>
                        <a:rPr lang="en-GB" baseline="0" dirty="0" smtClean="0"/>
                        <a:t>Deposit insurance</a:t>
                      </a:r>
                      <a:endParaRPr lang="en-GB" dirty="0" smtClean="0"/>
                    </a:p>
                  </a:txBody>
                  <a:tcPr/>
                </a:tc>
                <a:tc>
                  <a:txBody>
                    <a:bodyPr/>
                    <a:lstStyle/>
                    <a:p>
                      <a:pPr marL="342900" indent="-342900">
                        <a:buAutoNum type="arabicPeriod"/>
                      </a:pPr>
                      <a:r>
                        <a:rPr lang="en-GB" dirty="0" smtClean="0"/>
                        <a:t>Insider trading code</a:t>
                      </a:r>
                    </a:p>
                    <a:p>
                      <a:pPr marL="342900" indent="-342900">
                        <a:buAutoNum type="arabicPeriod"/>
                      </a:pPr>
                      <a:endParaRPr lang="en-GB" dirty="0" smtClean="0"/>
                    </a:p>
                    <a:p>
                      <a:pPr marL="342900" indent="-342900">
                        <a:buAutoNum type="arabicPeriod"/>
                      </a:pPr>
                      <a:r>
                        <a:rPr lang="en-GB" dirty="0" smtClean="0"/>
                        <a:t>Information disclosure for public companies</a:t>
                      </a:r>
                    </a:p>
                    <a:p>
                      <a:pPr marL="342900" indent="-342900">
                        <a:buAutoNum type="arabicPeriod"/>
                      </a:pPr>
                      <a:r>
                        <a:rPr lang="en-GB" dirty="0" smtClean="0"/>
                        <a:t>Opening to foreign competition</a:t>
                      </a:r>
                      <a:endParaRPr lang="en-US" dirty="0"/>
                    </a:p>
                  </a:txBody>
                  <a:tcPr/>
                </a:tc>
              </a:tr>
              <a:tr h="370840">
                <a:tc>
                  <a:txBody>
                    <a:bodyPr/>
                    <a:lstStyle/>
                    <a:p>
                      <a:r>
                        <a:rPr lang="en-GB" dirty="0" smtClean="0"/>
                        <a:t>Specific interventions</a:t>
                      </a:r>
                      <a:endParaRPr lang="en-US" dirty="0"/>
                    </a:p>
                  </a:txBody>
                  <a:tcPr/>
                </a:tc>
                <a:tc>
                  <a:txBody>
                    <a:bodyPr/>
                    <a:lstStyle/>
                    <a:p>
                      <a:pPr marL="342900" indent="-342900">
                        <a:buAutoNum type="arabicPeriod"/>
                      </a:pPr>
                      <a:r>
                        <a:rPr lang="en-GB" dirty="0" smtClean="0"/>
                        <a:t>Takeover prevention</a:t>
                      </a:r>
                    </a:p>
                    <a:p>
                      <a:pPr marL="342900" indent="-342900">
                        <a:buAutoNum type="arabicPeriod"/>
                      </a:pPr>
                      <a:endParaRPr lang="en-GB" dirty="0" smtClean="0"/>
                    </a:p>
                    <a:p>
                      <a:pPr marL="342900" indent="-342900">
                        <a:buAutoNum type="arabicPeriod"/>
                      </a:pPr>
                      <a:r>
                        <a:rPr lang="en-GB" dirty="0" smtClean="0"/>
                        <a:t>Privatisation</a:t>
                      </a:r>
                      <a:endParaRPr lang="en-US" dirty="0"/>
                    </a:p>
                  </a:txBody>
                  <a:tcPr/>
                </a:tc>
                <a:tc>
                  <a:txBody>
                    <a:bodyPr/>
                    <a:lstStyle/>
                    <a:p>
                      <a:pPr marL="342900" indent="-342900">
                        <a:buAutoNum type="arabicPeriod"/>
                      </a:pPr>
                      <a:r>
                        <a:rPr lang="en-GB" dirty="0" smtClean="0"/>
                        <a:t>Individual bank bailouts or closures</a:t>
                      </a:r>
                    </a:p>
                    <a:p>
                      <a:pPr marL="342900" indent="-342900">
                        <a:buAutoNum type="arabicPeriod"/>
                      </a:pPr>
                      <a:r>
                        <a:rPr lang="en-GB" dirty="0" smtClean="0"/>
                        <a:t>Individual company bailouts</a:t>
                      </a:r>
                      <a:endParaRPr lang="en-US" dirty="0"/>
                    </a:p>
                  </a:txBody>
                  <a:tcPr/>
                </a:tc>
                <a:tc>
                  <a:txBody>
                    <a:bodyPr/>
                    <a:lstStyle/>
                    <a:p>
                      <a:pPr marL="342900" indent="-342900">
                        <a:buAutoNum type="arabicPeriod"/>
                      </a:pPr>
                      <a:r>
                        <a:rPr lang="en-GB" dirty="0" smtClean="0"/>
                        <a:t>Enforcement of securities market interventions</a:t>
                      </a:r>
                    </a:p>
                    <a:p>
                      <a:pPr marL="342900" indent="-342900">
                        <a:buNone/>
                      </a:pPr>
                      <a:endParaRPr lang="en-US" dirty="0"/>
                    </a:p>
                  </a:txBody>
                  <a:tcPr/>
                </a:tc>
              </a:tr>
            </a:tbl>
          </a:graphicData>
        </a:graphic>
      </p:graphicFrame>
      <p:sp>
        <p:nvSpPr>
          <p:cNvPr id="5" name="TextBox 4"/>
          <p:cNvSpPr txBox="1"/>
          <p:nvPr/>
        </p:nvSpPr>
        <p:spPr>
          <a:xfrm>
            <a:off x="395536" y="6581001"/>
            <a:ext cx="5040560" cy="276999"/>
          </a:xfrm>
          <a:prstGeom prst="rect">
            <a:avLst/>
          </a:prstGeom>
          <a:noFill/>
        </p:spPr>
        <p:txBody>
          <a:bodyPr wrap="square" rtlCol="0">
            <a:spAutoFit/>
          </a:bodyPr>
          <a:lstStyle/>
          <a:p>
            <a:r>
              <a:rPr lang="en-GB" sz="1200" dirty="0" smtClean="0"/>
              <a:t>Source: </a:t>
            </a:r>
            <a:r>
              <a:rPr lang="en-GB" sz="1200" dirty="0" err="1" smtClean="0"/>
              <a:t>Volpin</a:t>
            </a:r>
            <a:r>
              <a:rPr lang="en-GB" sz="1200" dirty="0" smtClean="0"/>
              <a:t> and </a:t>
            </a:r>
            <a:r>
              <a:rPr lang="en-GB" sz="1200" dirty="0" err="1" smtClean="0"/>
              <a:t>Pagano</a:t>
            </a:r>
            <a:r>
              <a:rPr lang="en-GB" sz="1200" dirty="0" smtClean="0"/>
              <a:t>, Oxford Review of Economic Policy, 2001l; Table 1</a:t>
            </a:r>
            <a:endParaRPr lang="en-US" sz="1200" dirty="0"/>
          </a:p>
        </p:txBody>
      </p:sp>
      <p:pic>
        <p:nvPicPr>
          <p:cNvPr id="7" name="~PP3808.WAV">
            <a:hlinkClick r:id="" action="ppaction://media"/>
          </p:cNvPr>
          <p:cNvPicPr>
            <a:picLocks noRot="1" noChangeAspect="1"/>
          </p:cNvPicPr>
          <p:nvPr>
            <a:wavAudioFile r:embed="rId1" name="~PP3808.WAV"/>
          </p:nvPr>
        </p:nvPicPr>
        <p:blipFill>
          <a:blip r:embed="rId3" cstate="print"/>
          <a:stretch>
            <a:fillRect/>
          </a:stretch>
        </p:blipFill>
        <p:spPr>
          <a:xfrm>
            <a:off x="8639175" y="6353175"/>
            <a:ext cx="304800" cy="304800"/>
          </a:xfrm>
          <a:prstGeom prst="rect">
            <a:avLst/>
          </a:prstGeom>
        </p:spPr>
      </p:pic>
    </p:spTree>
  </p:cSld>
  <p:clrMapOvr>
    <a:masterClrMapping/>
  </p:clrMapOvr>
  <p:transition advTm="178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3200" dirty="0" smtClean="0"/>
              <a:t>Rethinking rules and regulations</a:t>
            </a:r>
            <a:br>
              <a:rPr lang="en-GB" sz="3200" dirty="0" smtClean="0"/>
            </a:br>
            <a:r>
              <a:rPr lang="en-GB" sz="3200" dirty="0" smtClean="0"/>
              <a:t>Role of politics – specifics</a:t>
            </a:r>
            <a:endParaRPr lang="en-US" sz="3200" dirty="0"/>
          </a:p>
        </p:txBody>
      </p:sp>
      <p:sp>
        <p:nvSpPr>
          <p:cNvPr id="3" name="Content Placeholder 2"/>
          <p:cNvSpPr>
            <a:spLocks noGrp="1"/>
          </p:cNvSpPr>
          <p:nvPr>
            <p:ph idx="1"/>
          </p:nvPr>
        </p:nvSpPr>
        <p:spPr>
          <a:xfrm>
            <a:off x="457200" y="1600200"/>
            <a:ext cx="8229600" cy="4853136"/>
          </a:xfrm>
        </p:spPr>
        <p:txBody>
          <a:bodyPr>
            <a:noAutofit/>
          </a:bodyPr>
          <a:lstStyle/>
          <a:p>
            <a:r>
              <a:rPr lang="en-GB" sz="1600" dirty="0" smtClean="0"/>
              <a:t>Mergers and acquisitions</a:t>
            </a:r>
          </a:p>
          <a:p>
            <a:pPr lvl="1"/>
            <a:r>
              <a:rPr lang="en-GB" sz="1600" dirty="0" smtClean="0"/>
              <a:t>Managers and employees natural coalition partners, with both opposed to takeovers; hence takeover code should be restrictive in corporatist countries</a:t>
            </a:r>
          </a:p>
          <a:p>
            <a:pPr lvl="1"/>
            <a:r>
              <a:rPr lang="en-GB" sz="1600" dirty="0" smtClean="0"/>
              <a:t>If control rights of managers exceed their cash flow right significantly, the “poison pill” used as defence against takeovers may be generous long-term labour contracts</a:t>
            </a:r>
          </a:p>
          <a:p>
            <a:endParaRPr lang="en-GB" sz="1600" dirty="0" smtClean="0"/>
          </a:p>
          <a:p>
            <a:r>
              <a:rPr lang="en-GB" sz="1600" dirty="0" smtClean="0"/>
              <a:t>Bank branching</a:t>
            </a:r>
          </a:p>
          <a:p>
            <a:pPr lvl="1"/>
            <a:r>
              <a:rPr lang="en-GB" sz="1600" dirty="0" smtClean="0"/>
              <a:t>Branching deregulation in the USA: (a) permission to own multiple but separate banks; (b) permission to branch by M&amp;A; (c) permission for state-wide branching</a:t>
            </a:r>
          </a:p>
          <a:p>
            <a:pPr lvl="1"/>
            <a:r>
              <a:rPr lang="en-GB" sz="1600" dirty="0" smtClean="0"/>
              <a:t>Since losers for deregulation are largely small banks, deregulation occurred earlier in states with large banks and small bank-dependent firms</a:t>
            </a:r>
          </a:p>
          <a:p>
            <a:endParaRPr lang="en-GB" sz="1600" dirty="0" smtClean="0"/>
          </a:p>
          <a:p>
            <a:r>
              <a:rPr lang="en-GB" sz="1600" dirty="0" smtClean="0"/>
              <a:t>Insider trading</a:t>
            </a:r>
          </a:p>
          <a:p>
            <a:pPr lvl="1"/>
            <a:r>
              <a:rPr lang="en-GB" sz="1600" dirty="0" smtClean="0"/>
              <a:t>In the absence of regulations to prevent insider trading, equity has to be sold at a discount and cost of capital is high</a:t>
            </a:r>
          </a:p>
          <a:p>
            <a:pPr lvl="1"/>
            <a:r>
              <a:rPr lang="en-GB" sz="1600" dirty="0" smtClean="0"/>
              <a:t>Legal deterrents to insider trading might not be strong in many countries because incumbent firms that have already raised most of the capital they need and can rely on internal funds may not have an interest in promoting tough anti-insider trading laws</a:t>
            </a:r>
            <a:endParaRPr lang="en-US" sz="1600" dirty="0"/>
          </a:p>
        </p:txBody>
      </p:sp>
      <p:pic>
        <p:nvPicPr>
          <p:cNvPr id="4" name="~PP3750.WAV">
            <a:hlinkClick r:id="" action="ppaction://media"/>
          </p:cNvPr>
          <p:cNvPicPr>
            <a:picLocks noRot="1" noChangeAspect="1"/>
          </p:cNvPicPr>
          <p:nvPr>
            <a:wavAudioFile r:embed="rId1" name="~PP3750.WAV"/>
          </p:nvPr>
        </p:nvPicPr>
        <p:blipFill>
          <a:blip r:embed="rId3" cstate="print"/>
          <a:stretch>
            <a:fillRect/>
          </a:stretch>
        </p:blipFill>
        <p:spPr>
          <a:xfrm>
            <a:off x="8639175" y="6353175"/>
            <a:ext cx="304800" cy="304800"/>
          </a:xfrm>
          <a:prstGeom prst="rect">
            <a:avLst/>
          </a:prstGeom>
        </p:spPr>
      </p:pic>
    </p:spTree>
  </p:cSld>
  <p:clrMapOvr>
    <a:masterClrMapping/>
  </p:clrMapOvr>
  <p:transition advTm="1007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3200" dirty="0" smtClean="0"/>
              <a:t>Where does that leave us?</a:t>
            </a:r>
            <a:endParaRPr lang="en-US" sz="3200" dirty="0"/>
          </a:p>
        </p:txBody>
      </p:sp>
      <p:sp>
        <p:nvSpPr>
          <p:cNvPr id="3" name="Content Placeholder 2"/>
          <p:cNvSpPr>
            <a:spLocks noGrp="1"/>
          </p:cNvSpPr>
          <p:nvPr>
            <p:ph idx="1"/>
          </p:nvPr>
        </p:nvSpPr>
        <p:spPr/>
        <p:txBody>
          <a:bodyPr>
            <a:normAutofit fontScale="62500" lnSpcReduction="20000"/>
          </a:bodyPr>
          <a:lstStyle/>
          <a:p>
            <a:r>
              <a:rPr lang="en-GB" dirty="0" smtClean="0"/>
              <a:t>Norms may not be an efficient way to enforce contracts; formal laws or rules may be required</a:t>
            </a:r>
          </a:p>
          <a:p>
            <a:endParaRPr lang="en-GB" dirty="0" smtClean="0"/>
          </a:p>
          <a:p>
            <a:r>
              <a:rPr lang="en-GB" dirty="0" smtClean="0"/>
              <a:t>Nature of these rules and laws may be historically determined; and there is significant path dependence</a:t>
            </a:r>
          </a:p>
          <a:p>
            <a:endParaRPr lang="en-GB" dirty="0" smtClean="0"/>
          </a:p>
          <a:p>
            <a:r>
              <a:rPr lang="en-GB" dirty="0" smtClean="0"/>
              <a:t>In general, common law countries provides a more business-supporting legal environment (e.g., better shareholder and creditor protection) than civil law countries</a:t>
            </a:r>
          </a:p>
          <a:p>
            <a:endParaRPr lang="en-GB" dirty="0" smtClean="0"/>
          </a:p>
          <a:p>
            <a:r>
              <a:rPr lang="en-GB" dirty="0" smtClean="0"/>
              <a:t>Legal origin may have significant impact on corporate finance, ownership structures , etc</a:t>
            </a:r>
          </a:p>
          <a:p>
            <a:endParaRPr lang="en-GB" dirty="0" smtClean="0"/>
          </a:p>
          <a:p>
            <a:r>
              <a:rPr lang="en-GB" dirty="0" smtClean="0"/>
              <a:t>But politics – embodied in lobbying and coalition formation by groups with divergent interests – also has impact on the legal or regulatory environment</a:t>
            </a:r>
            <a:endParaRPr lang="en-US" dirty="0"/>
          </a:p>
        </p:txBody>
      </p:sp>
      <p:pic>
        <p:nvPicPr>
          <p:cNvPr id="5" name="~PP2488.WAV">
            <a:hlinkClick r:id="" action="ppaction://media"/>
          </p:cNvPr>
          <p:cNvPicPr>
            <a:picLocks noRot="1" noChangeAspect="1"/>
          </p:cNvPicPr>
          <p:nvPr>
            <a:wavAudioFile r:embed="rId1" name="~PP2488.WAV"/>
          </p:nvPr>
        </p:nvPicPr>
        <p:blipFill>
          <a:blip r:embed="rId3" cstate="print"/>
          <a:stretch>
            <a:fillRect/>
          </a:stretch>
        </p:blipFill>
        <p:spPr>
          <a:xfrm>
            <a:off x="8639175" y="6353175"/>
            <a:ext cx="304800" cy="304800"/>
          </a:xfrm>
          <a:prstGeom prst="rect">
            <a:avLst/>
          </a:prstGeom>
        </p:spPr>
      </p:pic>
    </p:spTree>
  </p:cSld>
  <p:clrMapOvr>
    <a:masterClrMapping/>
  </p:clrMapOvr>
  <p:transition advTm="1001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63272" cy="1143000"/>
          </a:xfrm>
        </p:spPr>
        <p:txBody>
          <a:bodyPr>
            <a:normAutofit/>
          </a:bodyPr>
          <a:lstStyle/>
          <a:p>
            <a:pPr algn="l"/>
            <a:r>
              <a:rPr lang="en-GB" sz="3200" dirty="0" smtClean="0"/>
              <a:t>Transactions</a:t>
            </a:r>
            <a:br>
              <a:rPr lang="en-GB" sz="3200" dirty="0" smtClean="0"/>
            </a:br>
            <a:r>
              <a:rPr lang="en-GB" sz="3200" dirty="0" smtClean="0"/>
              <a:t>The need for laws, rules and regulations</a:t>
            </a:r>
            <a:endParaRPr lang="en-GB" sz="3200" dirty="0"/>
          </a:p>
        </p:txBody>
      </p:sp>
      <p:sp>
        <p:nvSpPr>
          <p:cNvPr id="4" name="TextBox 3"/>
          <p:cNvSpPr txBox="1"/>
          <p:nvPr/>
        </p:nvSpPr>
        <p:spPr>
          <a:xfrm>
            <a:off x="3419872" y="2636912"/>
            <a:ext cx="2440668"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sz="2400" dirty="0" smtClean="0"/>
              <a:t>Economic Agent A</a:t>
            </a:r>
            <a:endParaRPr lang="en-GB" sz="2400" dirty="0"/>
          </a:p>
        </p:txBody>
      </p:sp>
      <p:sp>
        <p:nvSpPr>
          <p:cNvPr id="5" name="TextBox 4"/>
          <p:cNvSpPr txBox="1"/>
          <p:nvPr/>
        </p:nvSpPr>
        <p:spPr>
          <a:xfrm>
            <a:off x="3419872" y="4581128"/>
            <a:ext cx="2429448"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sz="2400" dirty="0" smtClean="0"/>
              <a:t>Economic Agent B</a:t>
            </a:r>
            <a:endParaRPr lang="en-GB" sz="2400" dirty="0"/>
          </a:p>
        </p:txBody>
      </p:sp>
      <p:sp>
        <p:nvSpPr>
          <p:cNvPr id="6" name="TextBox 5"/>
          <p:cNvSpPr txBox="1"/>
          <p:nvPr/>
        </p:nvSpPr>
        <p:spPr>
          <a:xfrm>
            <a:off x="3563888" y="5733256"/>
            <a:ext cx="2264210" cy="461665"/>
          </a:xfrm>
          <a:prstGeom prst="rect">
            <a:avLst/>
          </a:prstGeom>
          <a:ln>
            <a:prstDash val="dash"/>
          </a:ln>
        </p:spPr>
        <p:style>
          <a:lnRef idx="2">
            <a:schemeClr val="dk1"/>
          </a:lnRef>
          <a:fillRef idx="1">
            <a:schemeClr val="lt1"/>
          </a:fillRef>
          <a:effectRef idx="0">
            <a:schemeClr val="dk1"/>
          </a:effectRef>
          <a:fontRef idx="minor">
            <a:schemeClr val="dk1"/>
          </a:fontRef>
        </p:style>
        <p:txBody>
          <a:bodyPr wrap="none" rtlCol="0">
            <a:spAutoFit/>
          </a:bodyPr>
          <a:lstStyle/>
          <a:p>
            <a:r>
              <a:rPr lang="en-GB" sz="2400" dirty="0" smtClean="0"/>
              <a:t>Scarce resources</a:t>
            </a:r>
            <a:endParaRPr lang="en-GB" sz="2400" dirty="0"/>
          </a:p>
        </p:txBody>
      </p:sp>
      <p:sp>
        <p:nvSpPr>
          <p:cNvPr id="7" name="TextBox 6"/>
          <p:cNvSpPr txBox="1"/>
          <p:nvPr/>
        </p:nvSpPr>
        <p:spPr>
          <a:xfrm>
            <a:off x="3491880" y="1484785"/>
            <a:ext cx="2264210" cy="461665"/>
          </a:xfrm>
          <a:prstGeom prst="rect">
            <a:avLst/>
          </a:prstGeom>
          <a:ln>
            <a:prstDash val="dash"/>
          </a:ln>
        </p:spPr>
        <p:style>
          <a:lnRef idx="2">
            <a:schemeClr val="dk1"/>
          </a:lnRef>
          <a:fillRef idx="1">
            <a:schemeClr val="lt1"/>
          </a:fillRef>
          <a:effectRef idx="0">
            <a:schemeClr val="dk1"/>
          </a:effectRef>
          <a:fontRef idx="minor">
            <a:schemeClr val="dk1"/>
          </a:fontRef>
        </p:style>
        <p:txBody>
          <a:bodyPr wrap="square" rtlCol="0">
            <a:spAutoFit/>
          </a:bodyPr>
          <a:lstStyle/>
          <a:p>
            <a:r>
              <a:rPr lang="en-GB" sz="2400" dirty="0" smtClean="0"/>
              <a:t>Scarce resources</a:t>
            </a:r>
            <a:endParaRPr lang="en-GB" sz="2400" dirty="0"/>
          </a:p>
        </p:txBody>
      </p:sp>
      <p:sp>
        <p:nvSpPr>
          <p:cNvPr id="8" name="Up Arrow 7"/>
          <p:cNvSpPr/>
          <p:nvPr/>
        </p:nvSpPr>
        <p:spPr>
          <a:xfrm>
            <a:off x="4427984" y="5085184"/>
            <a:ext cx="484632" cy="648072"/>
          </a:xfrm>
          <a:prstGeom prst="upArrow">
            <a:avLst/>
          </a:prstGeom>
          <a:no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Down Arrow 8"/>
          <p:cNvSpPr/>
          <p:nvPr/>
        </p:nvSpPr>
        <p:spPr>
          <a:xfrm>
            <a:off x="4355976" y="1916832"/>
            <a:ext cx="484632" cy="648072"/>
          </a:xfrm>
          <a:prstGeom prst="downArrow">
            <a:avLst/>
          </a:prstGeom>
          <a:no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Up-Down Arrow 9"/>
          <p:cNvSpPr/>
          <p:nvPr/>
        </p:nvSpPr>
        <p:spPr>
          <a:xfrm>
            <a:off x="4355976" y="3140968"/>
            <a:ext cx="484632" cy="1368152"/>
          </a:xfrm>
          <a:prstGeom prst="up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p:cNvCxnSpPr>
            <a:stCxn id="4" idx="1"/>
          </p:cNvCxnSpPr>
          <p:nvPr/>
        </p:nvCxnSpPr>
        <p:spPr>
          <a:xfrm flipH="1" flipV="1">
            <a:off x="2051720" y="2852936"/>
            <a:ext cx="1368152" cy="14809"/>
          </a:xfrm>
          <a:prstGeom prst="line">
            <a:avLst/>
          </a:prstGeom>
          <a:ln w="76200">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2051720" y="4797152"/>
            <a:ext cx="1368152" cy="14810"/>
          </a:xfrm>
          <a:prstGeom prst="line">
            <a:avLst/>
          </a:prstGeom>
          <a:ln w="76200">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979712" y="3429000"/>
            <a:ext cx="2242345" cy="646331"/>
          </a:xfrm>
          <a:prstGeom prst="rect">
            <a:avLst/>
          </a:prstGeom>
          <a:noFill/>
        </p:spPr>
        <p:txBody>
          <a:bodyPr wrap="none" rtlCol="0">
            <a:spAutoFit/>
          </a:bodyPr>
          <a:lstStyle/>
          <a:p>
            <a:r>
              <a:rPr lang="en-GB" dirty="0" smtClean="0"/>
              <a:t>Incentive to specialize</a:t>
            </a:r>
          </a:p>
          <a:p>
            <a:r>
              <a:rPr lang="en-GB" dirty="0"/>
              <a:t>a</a:t>
            </a:r>
            <a:r>
              <a:rPr lang="en-GB" dirty="0" smtClean="0"/>
              <a:t>nd innovate</a:t>
            </a:r>
            <a:endParaRPr lang="en-GB" dirty="0"/>
          </a:p>
        </p:txBody>
      </p:sp>
      <p:sp>
        <p:nvSpPr>
          <p:cNvPr id="18" name="TextBox 17"/>
          <p:cNvSpPr txBox="1"/>
          <p:nvPr/>
        </p:nvSpPr>
        <p:spPr>
          <a:xfrm>
            <a:off x="4932040" y="3429000"/>
            <a:ext cx="1904689" cy="923330"/>
          </a:xfrm>
          <a:prstGeom prst="rect">
            <a:avLst/>
          </a:prstGeom>
          <a:noFill/>
        </p:spPr>
        <p:txBody>
          <a:bodyPr wrap="none" rtlCol="0">
            <a:spAutoFit/>
          </a:bodyPr>
          <a:lstStyle/>
          <a:p>
            <a:r>
              <a:rPr lang="en-GB" dirty="0" smtClean="0"/>
              <a:t>Incentive to enter </a:t>
            </a:r>
          </a:p>
          <a:p>
            <a:r>
              <a:rPr lang="en-GB" dirty="0" smtClean="0"/>
              <a:t>Into transactions </a:t>
            </a:r>
          </a:p>
          <a:p>
            <a:r>
              <a:rPr lang="en-GB" dirty="0" smtClean="0"/>
              <a:t>with others</a:t>
            </a:r>
          </a:p>
        </p:txBody>
      </p:sp>
      <p:sp>
        <p:nvSpPr>
          <p:cNvPr id="22" name="Right Brace 21"/>
          <p:cNvSpPr/>
          <p:nvPr/>
        </p:nvSpPr>
        <p:spPr>
          <a:xfrm>
            <a:off x="6588224" y="2924944"/>
            <a:ext cx="323883" cy="1944216"/>
          </a:xfrm>
          <a:prstGeom prst="rightBrace">
            <a:avLst/>
          </a:prstGeom>
          <a:noFill/>
          <a:ln w="28575" cap="flat" cmpd="sng" algn="ctr">
            <a:solidFill>
              <a:sysClr val="windowText" lastClr="000000"/>
            </a:solidFill>
            <a:prstDash val="solid"/>
          </a:ln>
          <a:effectLst/>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en-GB" sz="1100"/>
          </a:p>
        </p:txBody>
      </p:sp>
      <p:sp>
        <p:nvSpPr>
          <p:cNvPr id="23" name="TextBox 22"/>
          <p:cNvSpPr txBox="1"/>
          <p:nvPr/>
        </p:nvSpPr>
        <p:spPr>
          <a:xfrm>
            <a:off x="6894025" y="3212976"/>
            <a:ext cx="2249975" cy="1477328"/>
          </a:xfrm>
          <a:prstGeom prst="rect">
            <a:avLst/>
          </a:prstGeom>
          <a:noFill/>
        </p:spPr>
        <p:txBody>
          <a:bodyPr wrap="none" rtlCol="0">
            <a:spAutoFit/>
          </a:bodyPr>
          <a:lstStyle/>
          <a:p>
            <a:r>
              <a:rPr lang="en-GB" dirty="0" smtClean="0"/>
              <a:t>Property rights</a:t>
            </a:r>
          </a:p>
          <a:p>
            <a:endParaRPr lang="en-GB" dirty="0"/>
          </a:p>
          <a:p>
            <a:r>
              <a:rPr lang="en-GB" dirty="0" smtClean="0"/>
              <a:t>Trust</a:t>
            </a:r>
          </a:p>
          <a:p>
            <a:endParaRPr lang="en-GB" dirty="0"/>
          </a:p>
          <a:p>
            <a:r>
              <a:rPr lang="en-GB" dirty="0" smtClean="0"/>
              <a:t>Contract enforcement</a:t>
            </a:r>
            <a:endParaRPr lang="en-GB" dirty="0"/>
          </a:p>
        </p:txBody>
      </p:sp>
      <p:sp>
        <p:nvSpPr>
          <p:cNvPr id="25" name="Left Brace 24"/>
          <p:cNvSpPr/>
          <p:nvPr/>
        </p:nvSpPr>
        <p:spPr>
          <a:xfrm>
            <a:off x="1691680" y="2852936"/>
            <a:ext cx="299464" cy="1944216"/>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6" name="TextBox 25"/>
          <p:cNvSpPr txBox="1"/>
          <p:nvPr/>
        </p:nvSpPr>
        <p:spPr>
          <a:xfrm>
            <a:off x="0" y="3356992"/>
            <a:ext cx="1581459" cy="923330"/>
          </a:xfrm>
          <a:prstGeom prst="rect">
            <a:avLst/>
          </a:prstGeom>
          <a:noFill/>
        </p:spPr>
        <p:txBody>
          <a:bodyPr wrap="none" rtlCol="0">
            <a:spAutoFit/>
          </a:bodyPr>
          <a:lstStyle/>
          <a:p>
            <a:r>
              <a:rPr lang="en-GB" dirty="0" smtClean="0"/>
              <a:t>Property rights</a:t>
            </a:r>
          </a:p>
          <a:p>
            <a:endParaRPr lang="en-GB" dirty="0"/>
          </a:p>
          <a:p>
            <a:r>
              <a:rPr lang="en-GB" dirty="0" smtClean="0"/>
              <a:t>Competition</a:t>
            </a:r>
          </a:p>
        </p:txBody>
      </p:sp>
      <p:pic>
        <p:nvPicPr>
          <p:cNvPr id="20" name="~PP2295.WAV">
            <a:hlinkClick r:id="" action="ppaction://media"/>
          </p:cNvPr>
          <p:cNvPicPr>
            <a:picLocks noRot="1" noChangeAspect="1"/>
          </p:cNvPicPr>
          <p:nvPr>
            <a:wavAudioFile r:embed="rId1" name="~PP2295.WAV"/>
          </p:nvPr>
        </p:nvPicPr>
        <p:blipFill>
          <a:blip r:embed="rId3" cstate="print"/>
          <a:stretch>
            <a:fillRect/>
          </a:stretch>
        </p:blipFill>
        <p:spPr>
          <a:xfrm>
            <a:off x="8639175" y="6353175"/>
            <a:ext cx="304800" cy="304800"/>
          </a:xfrm>
          <a:prstGeom prst="rect">
            <a:avLst/>
          </a:prstGeom>
        </p:spPr>
      </p:pic>
    </p:spTree>
  </p:cSld>
  <p:clrMapOvr>
    <a:masterClrMapping/>
  </p:clrMapOvr>
  <p:transition advTm="395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3200" dirty="0" smtClean="0"/>
              <a:t>Rule of law</a:t>
            </a:r>
            <a:br>
              <a:rPr lang="en-GB" sz="3200" dirty="0" smtClean="0"/>
            </a:br>
            <a:r>
              <a:rPr lang="en-GB" sz="3200" dirty="0" smtClean="0"/>
              <a:t>Key elements of a legal structure</a:t>
            </a:r>
            <a:endParaRPr lang="en-GB" sz="3200" dirty="0"/>
          </a:p>
        </p:txBody>
      </p:sp>
      <p:sp>
        <p:nvSpPr>
          <p:cNvPr id="3" name="Content Placeholder 2"/>
          <p:cNvSpPr>
            <a:spLocks noGrp="1"/>
          </p:cNvSpPr>
          <p:nvPr>
            <p:ph sz="half" idx="1"/>
          </p:nvPr>
        </p:nvSpPr>
        <p:spPr>
          <a:xfrm>
            <a:off x="457200" y="1600201"/>
            <a:ext cx="8219256" cy="1540767"/>
          </a:xfrm>
        </p:spPr>
        <p:style>
          <a:lnRef idx="2">
            <a:schemeClr val="dk1"/>
          </a:lnRef>
          <a:fillRef idx="1">
            <a:schemeClr val="lt1"/>
          </a:fillRef>
          <a:effectRef idx="0">
            <a:schemeClr val="dk1"/>
          </a:effectRef>
          <a:fontRef idx="minor">
            <a:schemeClr val="dk1"/>
          </a:fontRef>
        </p:style>
        <p:txBody>
          <a:bodyPr>
            <a:noAutofit/>
          </a:bodyPr>
          <a:lstStyle/>
          <a:p>
            <a:pPr>
              <a:buNone/>
            </a:pPr>
            <a:r>
              <a:rPr lang="en-GB" sz="2000" dirty="0" err="1" smtClean="0">
                <a:latin typeface="Old English Text MT" pitchFamily="66" charset="0"/>
              </a:rPr>
              <a:t>Coase</a:t>
            </a:r>
            <a:r>
              <a:rPr lang="en-GB" sz="2000" dirty="0" smtClean="0">
                <a:latin typeface="Old English Text MT" pitchFamily="66" charset="0"/>
              </a:rPr>
              <a:t> theorem:</a:t>
            </a:r>
          </a:p>
          <a:p>
            <a:pPr>
              <a:buNone/>
            </a:pPr>
            <a:r>
              <a:rPr lang="en-GB" sz="2000" dirty="0" smtClean="0"/>
              <a:t>	“[I]f rights are transferable and if transactions costs are not too large, then the exact definition of property rights is not important because parties can trade rights and they will move to their highest value uses.”</a:t>
            </a:r>
            <a:endParaRPr lang="en-GB" sz="2000" dirty="0"/>
          </a:p>
        </p:txBody>
      </p:sp>
      <p:sp>
        <p:nvSpPr>
          <p:cNvPr id="4" name="Content Placeholder 3"/>
          <p:cNvSpPr>
            <a:spLocks noGrp="1"/>
          </p:cNvSpPr>
          <p:nvPr>
            <p:ph sz="half" idx="2"/>
          </p:nvPr>
        </p:nvSpPr>
        <p:spPr>
          <a:xfrm>
            <a:off x="467544" y="3284984"/>
            <a:ext cx="8219256" cy="3240360"/>
          </a:xfrm>
        </p:spPr>
        <p:txBody>
          <a:bodyPr>
            <a:normAutofit fontScale="62500" lnSpcReduction="20000"/>
          </a:bodyPr>
          <a:lstStyle/>
          <a:p>
            <a:r>
              <a:rPr lang="en-GB" sz="3200" dirty="0" smtClean="0"/>
              <a:t>Property law</a:t>
            </a:r>
          </a:p>
          <a:p>
            <a:pPr lvl="1"/>
            <a:r>
              <a:rPr lang="en-GB" sz="3200" dirty="0" smtClean="0"/>
              <a:t>Define property rights</a:t>
            </a:r>
          </a:p>
          <a:p>
            <a:endParaRPr lang="en-GB" sz="3200" dirty="0" smtClean="0"/>
          </a:p>
          <a:p>
            <a:r>
              <a:rPr lang="en-GB" sz="3200" dirty="0" smtClean="0"/>
              <a:t>Contract law</a:t>
            </a:r>
          </a:p>
          <a:p>
            <a:pPr lvl="1"/>
            <a:r>
              <a:rPr lang="en-GB" sz="3200" dirty="0" smtClean="0"/>
              <a:t>Given the presence of </a:t>
            </a:r>
            <a:r>
              <a:rPr lang="en-GB" sz="3200" u="sng" dirty="0" smtClean="0"/>
              <a:t>transactions cost</a:t>
            </a:r>
            <a:r>
              <a:rPr lang="en-GB" sz="3200" dirty="0" smtClean="0"/>
              <a:t>, well defined property rights may not be </a:t>
            </a:r>
            <a:r>
              <a:rPr lang="en-GB" sz="3200" i="1" dirty="0" smtClean="0"/>
              <a:t>sufficient</a:t>
            </a:r>
            <a:r>
              <a:rPr lang="en-GB" sz="3200" dirty="0" smtClean="0"/>
              <a:t> to redistribute assets to their highest value uses</a:t>
            </a:r>
          </a:p>
          <a:p>
            <a:pPr lvl="1"/>
            <a:r>
              <a:rPr lang="en-GB" sz="3200" dirty="0" smtClean="0"/>
              <a:t>Facilitate transfer of property</a:t>
            </a:r>
          </a:p>
          <a:p>
            <a:endParaRPr lang="en-GB" sz="3200" dirty="0" smtClean="0"/>
          </a:p>
          <a:p>
            <a:r>
              <a:rPr lang="en-GB" sz="3200" dirty="0" smtClean="0"/>
              <a:t>Tort and criminal law</a:t>
            </a:r>
          </a:p>
          <a:p>
            <a:pPr lvl="1"/>
            <a:r>
              <a:rPr lang="en-GB" sz="3200" dirty="0" smtClean="0"/>
              <a:t>Protect property rights</a:t>
            </a:r>
          </a:p>
          <a:p>
            <a:endParaRPr lang="en-GB" dirty="0"/>
          </a:p>
        </p:txBody>
      </p:sp>
      <p:pic>
        <p:nvPicPr>
          <p:cNvPr id="6" name="~PP2755.WAV">
            <a:hlinkClick r:id="" action="ppaction://media"/>
          </p:cNvPr>
          <p:cNvPicPr>
            <a:picLocks noRot="1" noChangeAspect="1"/>
          </p:cNvPicPr>
          <p:nvPr>
            <a:wavAudioFile r:embed="rId1" name="~PP2755.WAV"/>
          </p:nvPr>
        </p:nvPicPr>
        <p:blipFill>
          <a:blip r:embed="rId3" cstate="print"/>
          <a:stretch>
            <a:fillRect/>
          </a:stretch>
        </p:blipFill>
        <p:spPr>
          <a:xfrm>
            <a:off x="8639175" y="6353175"/>
            <a:ext cx="304800" cy="304800"/>
          </a:xfrm>
          <a:prstGeom prst="rect">
            <a:avLst/>
          </a:prstGeom>
        </p:spPr>
      </p:pic>
    </p:spTree>
  </p:cSld>
  <p:clrMapOvr>
    <a:masterClrMapping/>
  </p:clrMapOvr>
  <p:transition advTm="2613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3200" dirty="0" smtClean="0"/>
              <a:t>Rule of law</a:t>
            </a:r>
            <a:br>
              <a:rPr lang="en-GB" sz="3200" dirty="0" smtClean="0"/>
            </a:br>
            <a:r>
              <a:rPr lang="en-GB" sz="3200" dirty="0" smtClean="0"/>
              <a:t>The importance of property rights</a:t>
            </a:r>
            <a:endParaRPr lang="en-US" sz="3200" dirty="0"/>
          </a:p>
        </p:txBody>
      </p:sp>
      <p:sp>
        <p:nvSpPr>
          <p:cNvPr id="3" name="Content Placeholder 2"/>
          <p:cNvSpPr>
            <a:spLocks noGrp="1"/>
          </p:cNvSpPr>
          <p:nvPr>
            <p:ph sz="half" idx="1"/>
          </p:nvPr>
        </p:nvSpPr>
        <p:spPr>
          <a:xfrm>
            <a:off x="457200" y="1600200"/>
            <a:ext cx="8219256" cy="2620887"/>
          </a:xfrm>
        </p:spPr>
        <p:txBody>
          <a:bodyPr>
            <a:normAutofit fontScale="70000" lnSpcReduction="20000"/>
          </a:bodyPr>
          <a:lstStyle/>
          <a:p>
            <a:r>
              <a:rPr lang="en-GB" sz="3100" dirty="0" smtClean="0"/>
              <a:t>Less investment in wealth creation on account of uncertainty</a:t>
            </a:r>
          </a:p>
          <a:p>
            <a:endParaRPr lang="en-GB" sz="3100" dirty="0" smtClean="0"/>
          </a:p>
          <a:p>
            <a:r>
              <a:rPr lang="en-GB" sz="3100" dirty="0" smtClean="0"/>
              <a:t>Greater investment in easily protected assets such as gold that are unproductive</a:t>
            </a:r>
          </a:p>
          <a:p>
            <a:endParaRPr lang="en-GB" sz="3100" dirty="0" smtClean="0"/>
          </a:p>
          <a:p>
            <a:r>
              <a:rPr lang="en-GB" sz="3100" dirty="0" smtClean="0"/>
              <a:t>Greater investment in unproductive activities to become predators and/or to prevent predators from expropriating wealth</a:t>
            </a:r>
          </a:p>
          <a:p>
            <a:endParaRPr lang="en-US" dirty="0"/>
          </a:p>
        </p:txBody>
      </p:sp>
      <p:sp>
        <p:nvSpPr>
          <p:cNvPr id="4" name="Content Placeholder 3"/>
          <p:cNvSpPr>
            <a:spLocks noGrp="1"/>
          </p:cNvSpPr>
          <p:nvPr>
            <p:ph sz="half" idx="2"/>
          </p:nvPr>
        </p:nvSpPr>
        <p:spPr>
          <a:xfrm>
            <a:off x="467544" y="4365104"/>
            <a:ext cx="8219256" cy="1761059"/>
          </a:xfrm>
        </p:spPr>
        <p:style>
          <a:lnRef idx="2">
            <a:schemeClr val="dk1"/>
          </a:lnRef>
          <a:fillRef idx="1">
            <a:schemeClr val="lt1"/>
          </a:fillRef>
          <a:effectRef idx="0">
            <a:schemeClr val="dk1"/>
          </a:effectRef>
          <a:fontRef idx="minor">
            <a:schemeClr val="dk1"/>
          </a:fontRef>
        </p:style>
        <p:txBody>
          <a:bodyPr>
            <a:normAutofit fontScale="70000" lnSpcReduction="20000"/>
          </a:bodyPr>
          <a:lstStyle/>
          <a:p>
            <a:pPr>
              <a:buNone/>
            </a:pPr>
            <a:r>
              <a:rPr lang="en-GB" dirty="0" smtClean="0">
                <a:latin typeface="Old English Text MT" pitchFamily="66" charset="0"/>
              </a:rPr>
              <a:t>Bottom line:</a:t>
            </a:r>
          </a:p>
          <a:p>
            <a:pPr>
              <a:buNone/>
            </a:pPr>
            <a:r>
              <a:rPr lang="en-GB" dirty="0" smtClean="0"/>
              <a:t>	Since capital and (skilled) labour are mobile internationally, differences in endowment of physical capital and human capital is not sufficient to explain persistent differences in growth across countries. The explanation therefore has to lie in differences in institutional quality, viz., definition and enforcement of property rights.</a:t>
            </a:r>
            <a:endParaRPr lang="en-US" dirty="0"/>
          </a:p>
        </p:txBody>
      </p:sp>
      <p:pic>
        <p:nvPicPr>
          <p:cNvPr id="10" name="~PP2937.WAV">
            <a:hlinkClick r:id="" action="ppaction://media"/>
          </p:cNvPr>
          <p:cNvPicPr>
            <a:picLocks noRot="1" noChangeAspect="1"/>
          </p:cNvPicPr>
          <p:nvPr>
            <a:wavAudioFile r:embed="rId1" name="~PP2937.WAV"/>
          </p:nvPr>
        </p:nvPicPr>
        <p:blipFill>
          <a:blip r:embed="rId3" cstate="print"/>
          <a:stretch>
            <a:fillRect/>
          </a:stretch>
        </p:blipFill>
        <p:spPr>
          <a:xfrm>
            <a:off x="8639175" y="6353175"/>
            <a:ext cx="304800" cy="304800"/>
          </a:xfrm>
          <a:prstGeom prst="rect">
            <a:avLst/>
          </a:prstGeom>
        </p:spPr>
      </p:pic>
    </p:spTree>
  </p:cSld>
  <p:clrMapOvr>
    <a:masterClrMapping/>
  </p:clrMapOvr>
  <p:transition advTm="1892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3200" dirty="0" smtClean="0"/>
              <a:t>Rule of law</a:t>
            </a:r>
            <a:br>
              <a:rPr lang="en-GB" sz="3200" dirty="0" smtClean="0"/>
            </a:br>
            <a:r>
              <a:rPr lang="en-GB" sz="3200" dirty="0" smtClean="0"/>
              <a:t>Enforcement of property rights</a:t>
            </a:r>
            <a:endParaRPr lang="en-US" sz="3200" dirty="0"/>
          </a:p>
        </p:txBody>
      </p:sp>
      <p:sp>
        <p:nvSpPr>
          <p:cNvPr id="3" name="Content Placeholder 2"/>
          <p:cNvSpPr>
            <a:spLocks noGrp="1"/>
          </p:cNvSpPr>
          <p:nvPr>
            <p:ph idx="1"/>
          </p:nvPr>
        </p:nvSpPr>
        <p:spPr/>
        <p:txBody>
          <a:bodyPr>
            <a:normAutofit/>
          </a:bodyPr>
          <a:lstStyle/>
          <a:p>
            <a:r>
              <a:rPr lang="en-GB" sz="2400" dirty="0" smtClean="0"/>
              <a:t>Problem</a:t>
            </a:r>
          </a:p>
          <a:p>
            <a:pPr lvl="1"/>
            <a:r>
              <a:rPr lang="en-GB" sz="2200" dirty="0" smtClean="0"/>
              <a:t>“Hold ups” after contracts have been negotiated, especially if there is significant </a:t>
            </a:r>
            <a:r>
              <a:rPr lang="en-GB" sz="2200" u="sng" dirty="0" smtClean="0"/>
              <a:t>asset specificity</a:t>
            </a:r>
            <a:endParaRPr lang="en-GB" sz="2200" dirty="0" smtClean="0"/>
          </a:p>
          <a:p>
            <a:endParaRPr lang="en-GB" sz="2400" dirty="0" smtClean="0"/>
          </a:p>
          <a:p>
            <a:r>
              <a:rPr lang="en-GB" sz="2400" dirty="0" smtClean="0"/>
              <a:t>Mechanisms to overcome hold up problem</a:t>
            </a:r>
            <a:endParaRPr lang="en-US" sz="2400" dirty="0" smtClean="0"/>
          </a:p>
          <a:p>
            <a:pPr lvl="1"/>
            <a:r>
              <a:rPr lang="en-GB" sz="2200" dirty="0" smtClean="0"/>
              <a:t>Creation of reputation (unilateral; costly)</a:t>
            </a:r>
          </a:p>
          <a:p>
            <a:pPr lvl="1"/>
            <a:r>
              <a:rPr lang="en-GB" sz="2200" dirty="0" smtClean="0"/>
              <a:t>Self-enforcing mechanisms (e.g., collateral, bilateral “hostages”)</a:t>
            </a:r>
          </a:p>
          <a:p>
            <a:pPr lvl="1"/>
            <a:r>
              <a:rPr lang="en-GB" sz="2200" dirty="0" smtClean="0"/>
              <a:t>Third-party arbitration (multilateral; based on formal laws as well as informal rules)</a:t>
            </a:r>
          </a:p>
        </p:txBody>
      </p:sp>
      <p:pic>
        <p:nvPicPr>
          <p:cNvPr id="8" name="~PP3524.WAV">
            <a:hlinkClick r:id="" action="ppaction://media"/>
          </p:cNvPr>
          <p:cNvPicPr>
            <a:picLocks noRot="1" noChangeAspect="1"/>
          </p:cNvPicPr>
          <p:nvPr>
            <a:wavAudioFile r:embed="rId1" name="~PP3524.WAV"/>
          </p:nvPr>
        </p:nvPicPr>
        <p:blipFill>
          <a:blip r:embed="rId3" cstate="print"/>
          <a:stretch>
            <a:fillRect/>
          </a:stretch>
        </p:blipFill>
        <p:spPr>
          <a:xfrm>
            <a:off x="8639175" y="6353175"/>
            <a:ext cx="304800" cy="304800"/>
          </a:xfrm>
          <a:prstGeom prst="rect">
            <a:avLst/>
          </a:prstGeom>
        </p:spPr>
      </p:pic>
    </p:spTree>
  </p:cSld>
  <p:clrMapOvr>
    <a:masterClrMapping/>
  </p:clrMapOvr>
  <p:transition advTm="2510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3200" dirty="0" smtClean="0"/>
              <a:t>Enforcement of property rights</a:t>
            </a:r>
            <a:br>
              <a:rPr lang="en-GB" sz="3200" dirty="0" smtClean="0"/>
            </a:br>
            <a:r>
              <a:rPr lang="en-GB" sz="3200" dirty="0" smtClean="0"/>
              <a:t>Norms or informal rules</a:t>
            </a:r>
            <a:endParaRPr lang="en-GB" sz="3200" dirty="0"/>
          </a:p>
        </p:txBody>
      </p:sp>
      <p:sp>
        <p:nvSpPr>
          <p:cNvPr id="3" name="Content Placeholder 2"/>
          <p:cNvSpPr>
            <a:spLocks noGrp="1"/>
          </p:cNvSpPr>
          <p:nvPr>
            <p:ph idx="1"/>
          </p:nvPr>
        </p:nvSpPr>
        <p:spPr/>
        <p:txBody>
          <a:bodyPr>
            <a:normAutofit fontScale="92500"/>
          </a:bodyPr>
          <a:lstStyle/>
          <a:p>
            <a:pPr>
              <a:buNone/>
            </a:pPr>
            <a:r>
              <a:rPr lang="en-GB" sz="2400" dirty="0" smtClean="0"/>
              <a:t>	</a:t>
            </a:r>
            <a:r>
              <a:rPr lang="en-GB" sz="2400" u="sng" dirty="0" smtClean="0"/>
              <a:t>Definition</a:t>
            </a:r>
            <a:r>
              <a:rPr lang="en-GB" sz="2400" dirty="0" smtClean="0"/>
              <a:t>:</a:t>
            </a:r>
          </a:p>
          <a:p>
            <a:pPr>
              <a:buNone/>
            </a:pPr>
            <a:r>
              <a:rPr lang="en-GB" sz="2400" dirty="0"/>
              <a:t>	</a:t>
            </a:r>
            <a:r>
              <a:rPr lang="en-GB" sz="2400" dirty="0" smtClean="0"/>
              <a:t>“A norm can be understood as a rule that distinguishes between desirable and undesirable behaviour and gives a third party the authority to punish a person who engages in the undesirable behaviour.” (Posner 1995)</a:t>
            </a:r>
          </a:p>
          <a:p>
            <a:endParaRPr lang="en-GB" sz="2400" dirty="0"/>
          </a:p>
          <a:p>
            <a:r>
              <a:rPr lang="en-GB" sz="2400" dirty="0" smtClean="0"/>
              <a:t>Are norms created by closely-knit groups of efficient people efficient, so long as they do not produce negative externalities?</a:t>
            </a:r>
          </a:p>
          <a:p>
            <a:endParaRPr lang="en-GB" sz="2400" dirty="0"/>
          </a:p>
          <a:p>
            <a:r>
              <a:rPr lang="en-GB" sz="2400" dirty="0" smtClean="0"/>
              <a:t>Should courts of law enforce the norms of social groups that are apparently efficient, or should they insist on formal contracting?</a:t>
            </a:r>
            <a:endParaRPr lang="en-GB" sz="2400" dirty="0"/>
          </a:p>
        </p:txBody>
      </p:sp>
      <p:pic>
        <p:nvPicPr>
          <p:cNvPr id="12" name="~PP3818.WAV">
            <a:hlinkClick r:id="" action="ppaction://media"/>
          </p:cNvPr>
          <p:cNvPicPr>
            <a:picLocks noRot="1" noChangeAspect="1"/>
          </p:cNvPicPr>
          <p:nvPr>
            <a:wavAudioFile r:embed="rId1" name="~PP3818.WAV"/>
          </p:nvPr>
        </p:nvPicPr>
        <p:blipFill>
          <a:blip r:embed="rId3" cstate="print"/>
          <a:stretch>
            <a:fillRect/>
          </a:stretch>
        </p:blipFill>
        <p:spPr>
          <a:xfrm>
            <a:off x="8639175" y="6353175"/>
            <a:ext cx="304800" cy="304800"/>
          </a:xfrm>
          <a:prstGeom prst="rect">
            <a:avLst/>
          </a:prstGeom>
        </p:spPr>
      </p:pic>
    </p:spTree>
  </p:cSld>
  <p:clrMapOvr>
    <a:masterClrMapping/>
  </p:clrMapOvr>
  <p:transition advTm="1285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3200" dirty="0" smtClean="0"/>
              <a:t>Enforcement of property rights</a:t>
            </a:r>
            <a:br>
              <a:rPr lang="en-GB" sz="3200" dirty="0" smtClean="0"/>
            </a:br>
            <a:r>
              <a:rPr lang="en-GB" sz="3200" dirty="0" smtClean="0"/>
              <a:t>Moving from norms to formal laws</a:t>
            </a:r>
            <a:endParaRPr lang="en-GB" sz="3200" dirty="0"/>
          </a:p>
        </p:txBody>
      </p:sp>
      <p:sp>
        <p:nvSpPr>
          <p:cNvPr id="3" name="Content Placeholder 2"/>
          <p:cNvSpPr>
            <a:spLocks noGrp="1"/>
          </p:cNvSpPr>
          <p:nvPr>
            <p:ph idx="1"/>
          </p:nvPr>
        </p:nvSpPr>
        <p:spPr>
          <a:xfrm>
            <a:off x="457200" y="1600200"/>
            <a:ext cx="8229600" cy="4997152"/>
          </a:xfrm>
        </p:spPr>
        <p:txBody>
          <a:bodyPr>
            <a:normAutofit/>
          </a:bodyPr>
          <a:lstStyle/>
          <a:p>
            <a:r>
              <a:rPr lang="en-GB" sz="2000" dirty="0" smtClean="0"/>
              <a:t>In principle, everyone in a small and cohesive group would internalise the cost of an inefficient norm, and hence such a norm would disappear. But norms, by definition, evolve over time and are not chosen</a:t>
            </a:r>
          </a:p>
          <a:p>
            <a:endParaRPr lang="en-GB" sz="2000" dirty="0"/>
          </a:p>
          <a:p>
            <a:r>
              <a:rPr lang="en-GB" sz="2000" dirty="0" smtClean="0"/>
              <a:t>Since norms evolve over time, they implicitly use the information content of past norms. This is an efficient or low cost basis for providing an environment for contracting. But we do not know whether the new norms created on the basis of evolution are efficient</a:t>
            </a:r>
          </a:p>
          <a:p>
            <a:endParaRPr lang="en-GB" sz="2000" dirty="0"/>
          </a:p>
          <a:p>
            <a:r>
              <a:rPr lang="en-GB" sz="2000" dirty="0" smtClean="0"/>
              <a:t>Problems:</a:t>
            </a:r>
          </a:p>
          <a:p>
            <a:pPr lvl="1"/>
            <a:r>
              <a:rPr lang="en-GB" sz="1800" dirty="0" smtClean="0"/>
              <a:t>Inability to identify costs associated with inefficient norms might lead to persistence of such norms even when the contracting needs change</a:t>
            </a:r>
          </a:p>
          <a:p>
            <a:pPr lvl="1"/>
            <a:r>
              <a:rPr lang="en-GB" sz="1800" dirty="0" smtClean="0"/>
              <a:t>Efficient norms require collective action that might have to be brought about by norm enforcers, but their cost of information might be high</a:t>
            </a:r>
          </a:p>
          <a:p>
            <a:pPr lvl="1"/>
            <a:r>
              <a:rPr lang="en-GB" sz="1800" dirty="0" smtClean="0"/>
              <a:t>Negative externalities (e.g., gang loyalty)</a:t>
            </a:r>
            <a:endParaRPr lang="en-GB" sz="1800" dirty="0"/>
          </a:p>
        </p:txBody>
      </p:sp>
      <p:pic>
        <p:nvPicPr>
          <p:cNvPr id="4" name="~PP1108.WAV">
            <a:hlinkClick r:id="" action="ppaction://media"/>
          </p:cNvPr>
          <p:cNvPicPr>
            <a:picLocks noRot="1" noChangeAspect="1"/>
          </p:cNvPicPr>
          <p:nvPr>
            <a:wavAudioFile r:embed="rId1" name="~PP1108.WAV"/>
          </p:nvPr>
        </p:nvPicPr>
        <p:blipFill>
          <a:blip r:embed="rId3" cstate="print"/>
          <a:stretch>
            <a:fillRect/>
          </a:stretch>
        </p:blipFill>
        <p:spPr>
          <a:xfrm>
            <a:off x="8639175" y="6353175"/>
            <a:ext cx="304800" cy="304800"/>
          </a:xfrm>
          <a:prstGeom prst="rect">
            <a:avLst/>
          </a:prstGeom>
        </p:spPr>
      </p:pic>
    </p:spTree>
  </p:cSld>
  <p:clrMapOvr>
    <a:masterClrMapping/>
  </p:clrMapOvr>
  <p:transition advTm="745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3200" dirty="0" smtClean="0"/>
              <a:t>Moving from norms to formal laws</a:t>
            </a:r>
            <a:br>
              <a:rPr lang="en-GB" sz="3200" dirty="0" smtClean="0"/>
            </a:br>
            <a:r>
              <a:rPr lang="en-GB" sz="3200" dirty="0" smtClean="0"/>
              <a:t>How do states eliminate inefficient norms?</a:t>
            </a:r>
            <a:endParaRPr lang="en-GB" sz="3200" dirty="0"/>
          </a:p>
        </p:txBody>
      </p:sp>
      <p:sp>
        <p:nvSpPr>
          <p:cNvPr id="3" name="Content Placeholder 2"/>
          <p:cNvSpPr>
            <a:spLocks noGrp="1"/>
          </p:cNvSpPr>
          <p:nvPr>
            <p:ph idx="1"/>
          </p:nvPr>
        </p:nvSpPr>
        <p:spPr/>
        <p:txBody>
          <a:bodyPr>
            <a:normAutofit fontScale="77500" lnSpcReduction="20000"/>
          </a:bodyPr>
          <a:lstStyle/>
          <a:p>
            <a:r>
              <a:rPr lang="en-GB" dirty="0" smtClean="0"/>
              <a:t>Identification</a:t>
            </a:r>
          </a:p>
          <a:p>
            <a:pPr lvl="1"/>
            <a:r>
              <a:rPr lang="en-GB" dirty="0" smtClean="0"/>
              <a:t>Extensive bargaining</a:t>
            </a:r>
          </a:p>
          <a:p>
            <a:pPr lvl="1"/>
            <a:r>
              <a:rPr lang="en-GB" dirty="0" smtClean="0"/>
              <a:t>Rapid economic or technological change</a:t>
            </a:r>
          </a:p>
          <a:p>
            <a:pPr lvl="1"/>
            <a:r>
              <a:rPr lang="en-GB" dirty="0" smtClean="0"/>
              <a:t>Highly unequal endowment of group members</a:t>
            </a:r>
          </a:p>
          <a:p>
            <a:pPr lvl="1"/>
            <a:r>
              <a:rPr lang="en-GB" dirty="0" smtClean="0"/>
              <a:t>Greater economies of scale of state in gathering information about potential inefficiencies</a:t>
            </a:r>
            <a:endParaRPr lang="en-GB" dirty="0"/>
          </a:p>
          <a:p>
            <a:endParaRPr lang="en-GB" dirty="0" smtClean="0"/>
          </a:p>
          <a:p>
            <a:r>
              <a:rPr lang="en-GB" dirty="0" smtClean="0"/>
              <a:t>Action</a:t>
            </a:r>
          </a:p>
          <a:p>
            <a:pPr lvl="1"/>
            <a:r>
              <a:rPr lang="en-GB" dirty="0" smtClean="0"/>
              <a:t>Providing incentives to break the norm</a:t>
            </a:r>
          </a:p>
          <a:p>
            <a:pPr lvl="1"/>
            <a:r>
              <a:rPr lang="en-GB" dirty="0" smtClean="0"/>
              <a:t>Norm transformation through education, rewards and penalties</a:t>
            </a:r>
          </a:p>
          <a:p>
            <a:pPr lvl="1"/>
            <a:r>
              <a:rPr lang="en-GB" dirty="0" smtClean="0"/>
              <a:t>Enforce property rights that enable individuals to enter into contracts that bypass the inefficient norms</a:t>
            </a:r>
          </a:p>
          <a:p>
            <a:pPr lvl="1"/>
            <a:endParaRPr lang="en-GB" dirty="0"/>
          </a:p>
        </p:txBody>
      </p:sp>
      <p:pic>
        <p:nvPicPr>
          <p:cNvPr id="4" name="~PP1201.WAV">
            <a:hlinkClick r:id="" action="ppaction://media"/>
          </p:cNvPr>
          <p:cNvPicPr>
            <a:picLocks noRot="1" noChangeAspect="1"/>
          </p:cNvPicPr>
          <p:nvPr>
            <a:wavAudioFile r:embed="rId1" name="~PP1201.WAV"/>
          </p:nvPr>
        </p:nvPicPr>
        <p:blipFill>
          <a:blip r:embed="rId3" cstate="print"/>
          <a:stretch>
            <a:fillRect/>
          </a:stretch>
        </p:blipFill>
        <p:spPr>
          <a:xfrm>
            <a:off x="8639175" y="6353175"/>
            <a:ext cx="304800" cy="304800"/>
          </a:xfrm>
          <a:prstGeom prst="rect">
            <a:avLst/>
          </a:prstGeom>
        </p:spPr>
      </p:pic>
    </p:spTree>
  </p:cSld>
  <p:clrMapOvr>
    <a:masterClrMapping/>
  </p:clrMapOvr>
  <p:transition advTm="1179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3200" dirty="0" smtClean="0"/>
              <a:t>Replacing norms with formalities</a:t>
            </a:r>
            <a:br>
              <a:rPr lang="en-GB" sz="3200" dirty="0" smtClean="0"/>
            </a:br>
            <a:r>
              <a:rPr lang="en-GB" sz="3200" dirty="0" smtClean="0"/>
              <a:t>Are statutes embedded in </a:t>
            </a:r>
            <a:r>
              <a:rPr lang="en-GB" sz="3200" dirty="0" smtClean="0">
                <a:latin typeface="Forte" pitchFamily="66" charset="0"/>
              </a:rPr>
              <a:t>civil law</a:t>
            </a:r>
            <a:r>
              <a:rPr lang="en-GB" sz="3200" dirty="0" smtClean="0"/>
              <a:t> inefficient?</a:t>
            </a:r>
            <a:endParaRPr lang="en-GB" sz="3200" dirty="0"/>
          </a:p>
        </p:txBody>
      </p:sp>
      <p:sp>
        <p:nvSpPr>
          <p:cNvPr id="3" name="Content Placeholder 2"/>
          <p:cNvSpPr>
            <a:spLocks noGrp="1"/>
          </p:cNvSpPr>
          <p:nvPr>
            <p:ph idx="1"/>
          </p:nvPr>
        </p:nvSpPr>
        <p:spPr/>
        <p:txBody>
          <a:bodyPr>
            <a:normAutofit fontScale="70000" lnSpcReduction="20000"/>
          </a:bodyPr>
          <a:lstStyle/>
          <a:p>
            <a:r>
              <a:rPr lang="en-GB" dirty="0" smtClean="0"/>
              <a:t>Legislators create statutes that are supported by interest groups. These groups have the incentive to lobby because their gains from the statutes exceed the cost of lobbying. For individual voters, the cost of opposing the lobby is higher than the cost of the statutes. Statutes therefore represent a strong equilibrium but are inefficient</a:t>
            </a:r>
          </a:p>
          <a:p>
            <a:endParaRPr lang="en-GB" dirty="0"/>
          </a:p>
          <a:p>
            <a:r>
              <a:rPr lang="en-GB" dirty="0" smtClean="0"/>
              <a:t>Even if legislators start out with public interest at heart, given the incentive structures of the various parties, over time this inefficient equilibrium would necessarily occur</a:t>
            </a:r>
          </a:p>
          <a:p>
            <a:endParaRPr lang="en-GB" dirty="0"/>
          </a:p>
          <a:p>
            <a:r>
              <a:rPr lang="en-GB" dirty="0" smtClean="0"/>
              <a:t>Evidence suggests that statutes do not serve public policy interests. Instead, they often result in transfer of wealth and power to individuals and companies by protecting them from competition </a:t>
            </a:r>
            <a:endParaRPr lang="en-GB" dirty="0"/>
          </a:p>
        </p:txBody>
      </p:sp>
      <p:pic>
        <p:nvPicPr>
          <p:cNvPr id="5" name="~PP1573.WAV">
            <a:hlinkClick r:id="" action="ppaction://media"/>
          </p:cNvPr>
          <p:cNvPicPr>
            <a:picLocks noRot="1" noChangeAspect="1"/>
          </p:cNvPicPr>
          <p:nvPr>
            <a:wavAudioFile r:embed="rId1" name="~PP1573.WAV"/>
          </p:nvPr>
        </p:nvPicPr>
        <p:blipFill>
          <a:blip r:embed="rId3" cstate="print"/>
          <a:stretch>
            <a:fillRect/>
          </a:stretch>
        </p:blipFill>
        <p:spPr>
          <a:xfrm>
            <a:off x="8639175" y="6353175"/>
            <a:ext cx="304800" cy="304800"/>
          </a:xfrm>
          <a:prstGeom prst="rect">
            <a:avLst/>
          </a:prstGeom>
        </p:spPr>
      </p:pic>
    </p:spTree>
  </p:cSld>
  <p:clrMapOvr>
    <a:masterClrMapping/>
  </p:clrMapOvr>
  <p:transition advTm="850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846</TotalTime>
  <Words>1449</Words>
  <Application>Microsoft Office PowerPoint</Application>
  <PresentationFormat>On-screen Show (4:3)</PresentationFormat>
  <Paragraphs>223</Paragraphs>
  <Slides>19</Slides>
  <Notes>0</Notes>
  <HiddenSlides>0</HiddenSlides>
  <MMClips>19</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BSM906 Economic Environment of Business</vt:lpstr>
      <vt:lpstr>Transactions The need for laws, rules and regulations</vt:lpstr>
      <vt:lpstr>Rule of law Key elements of a legal structure</vt:lpstr>
      <vt:lpstr>Rule of law The importance of property rights</vt:lpstr>
      <vt:lpstr>Rule of law Enforcement of property rights</vt:lpstr>
      <vt:lpstr>Enforcement of property rights Norms or informal rules</vt:lpstr>
      <vt:lpstr>Enforcement of property rights Moving from norms to formal laws</vt:lpstr>
      <vt:lpstr>Moving from norms to formal laws How do states eliminate inefficient norms?</vt:lpstr>
      <vt:lpstr>Replacing norms with formalities Are statutes embedded in civil law inefficient?</vt:lpstr>
      <vt:lpstr>Replacing norms with formalities Are common law doctrines efficient?</vt:lpstr>
      <vt:lpstr>Does legal origin matter? Some questions</vt:lpstr>
      <vt:lpstr>Does legal origin matter? Legal families</vt:lpstr>
      <vt:lpstr>Does legal origin matter? Legal protection of shareholders’ rights</vt:lpstr>
      <vt:lpstr>Does legal origin matter? Legal protection of creditors’ rights</vt:lpstr>
      <vt:lpstr>Does legal origin matter?</vt:lpstr>
      <vt:lpstr>Rethinking rules and regulations Role of politics</vt:lpstr>
      <vt:lpstr>Rethinking rules and regulations Role of politics – examples</vt:lpstr>
      <vt:lpstr>Rethinking rules and regulations Role of politics – specifics</vt:lpstr>
      <vt:lpstr>Where does that leave us?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BSM906 Economic Environment of Business</dc:title>
  <dc:creator>Sumon Bhaumik</dc:creator>
  <cp:lastModifiedBy>Sumon Bhaumik</cp:lastModifiedBy>
  <cp:revision>106</cp:revision>
  <dcterms:created xsi:type="dcterms:W3CDTF">2010-10-25T19:59:27Z</dcterms:created>
  <dcterms:modified xsi:type="dcterms:W3CDTF">2011-11-02T12:52:03Z</dcterms:modified>
</cp:coreProperties>
</file>